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1083" r:id="rId4"/>
    <p:sldId id="990" r:id="rId5"/>
    <p:sldId id="1082" r:id="rId6"/>
    <p:sldId id="1027" r:id="rId7"/>
    <p:sldId id="1093" r:id="rId8"/>
    <p:sldId id="897" r:id="rId9"/>
    <p:sldId id="900" r:id="rId10"/>
    <p:sldId id="899" r:id="rId11"/>
    <p:sldId id="1094" r:id="rId12"/>
    <p:sldId id="689" r:id="rId13"/>
    <p:sldId id="700" r:id="rId14"/>
    <p:sldId id="907" r:id="rId15"/>
    <p:sldId id="906" r:id="rId16"/>
    <p:sldId id="905" r:id="rId17"/>
    <p:sldId id="904" r:id="rId18"/>
    <p:sldId id="903" r:id="rId19"/>
    <p:sldId id="902" r:id="rId20"/>
    <p:sldId id="901" r:id="rId21"/>
    <p:sldId id="673" r:id="rId22"/>
    <p:sldId id="398" r:id="rId23"/>
    <p:sldId id="399" r:id="rId24"/>
    <p:sldId id="734" r:id="rId25"/>
    <p:sldId id="590" r:id="rId26"/>
    <p:sldId id="992" r:id="rId27"/>
    <p:sldId id="646" r:id="rId28"/>
    <p:sldId id="879" r:id="rId29"/>
    <p:sldId id="914" r:id="rId30"/>
    <p:sldId id="913" r:id="rId31"/>
    <p:sldId id="912" r:id="rId32"/>
    <p:sldId id="916" r:id="rId33"/>
    <p:sldId id="931" r:id="rId34"/>
    <p:sldId id="930" r:id="rId35"/>
    <p:sldId id="929" r:id="rId36"/>
    <p:sldId id="928" r:id="rId37"/>
    <p:sldId id="927" r:id="rId38"/>
    <p:sldId id="926" r:id="rId39"/>
    <p:sldId id="925" r:id="rId40"/>
    <p:sldId id="924" r:id="rId41"/>
    <p:sldId id="923" r:id="rId42"/>
    <p:sldId id="922" r:id="rId43"/>
    <p:sldId id="921" r:id="rId44"/>
    <p:sldId id="981" r:id="rId45"/>
    <p:sldId id="984" r:id="rId46"/>
    <p:sldId id="983" r:id="rId47"/>
    <p:sldId id="982" r:id="rId48"/>
    <p:sldId id="917" r:id="rId49"/>
    <p:sldId id="945" r:id="rId50"/>
    <p:sldId id="1056" r:id="rId51"/>
    <p:sldId id="994" r:id="rId52"/>
    <p:sldId id="993" r:id="rId53"/>
    <p:sldId id="944" r:id="rId54"/>
    <p:sldId id="937" r:id="rId55"/>
    <p:sldId id="1058" r:id="rId56"/>
    <p:sldId id="1061" r:id="rId57"/>
    <p:sldId id="1062" r:id="rId58"/>
    <p:sldId id="1063" r:id="rId59"/>
    <p:sldId id="1059" r:id="rId60"/>
    <p:sldId id="1105" r:id="rId61"/>
    <p:sldId id="1106" r:id="rId62"/>
    <p:sldId id="1107" r:id="rId63"/>
    <p:sldId id="943" r:id="rId64"/>
    <p:sldId id="1108" r:id="rId65"/>
    <p:sldId id="1114" r:id="rId66"/>
    <p:sldId id="1113" r:id="rId67"/>
    <p:sldId id="1112" r:id="rId68"/>
    <p:sldId id="1111" r:id="rId69"/>
    <p:sldId id="1110" r:id="rId70"/>
    <p:sldId id="1109" r:id="rId71"/>
    <p:sldId id="1115" r:id="rId72"/>
    <p:sldId id="1116" r:id="rId73"/>
    <p:sldId id="1117" r:id="rId74"/>
    <p:sldId id="1119" r:id="rId75"/>
    <p:sldId id="956" r:id="rId76"/>
    <p:sldId id="1120" r:id="rId77"/>
    <p:sldId id="1125" r:id="rId78"/>
    <p:sldId id="1124" r:id="rId79"/>
    <p:sldId id="1123" r:id="rId80"/>
    <p:sldId id="1122" r:id="rId81"/>
    <p:sldId id="1121" r:id="rId82"/>
    <p:sldId id="1014" r:id="rId83"/>
    <p:sldId id="1013" r:id="rId84"/>
    <p:sldId id="1012" r:id="rId85"/>
    <p:sldId id="1132" r:id="rId86"/>
    <p:sldId id="1134" r:id="rId87"/>
    <p:sldId id="1133" r:id="rId88"/>
    <p:sldId id="1142" r:id="rId89"/>
    <p:sldId id="1135" r:id="rId90"/>
    <p:sldId id="979" r:id="rId91"/>
    <p:sldId id="1138" r:id="rId92"/>
    <p:sldId id="980" r:id="rId93"/>
    <p:sldId id="101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4A"/>
    <a:srgbClr val="EEAD0E"/>
    <a:srgbClr val="008000"/>
    <a:srgbClr val="00CC00"/>
    <a:srgbClr val="1874CD"/>
    <a:srgbClr val="FF33CC"/>
    <a:srgbClr val="FF00FF"/>
    <a:srgbClr val="990033"/>
    <a:srgbClr val="4472C4"/>
    <a:srgbClr val="3E1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6C704-E5F2-4CB4-940C-62675031702F}" v="32" dt="2022-04-09T21:34:51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1" autoAdjust="0"/>
    <p:restoredTop sz="82194" autoAdjust="0"/>
  </p:normalViewPr>
  <p:slideViewPr>
    <p:cSldViewPr snapToGrid="0">
      <p:cViewPr varScale="1">
        <p:scale>
          <a:sx n="92" d="100"/>
          <a:sy n="92" d="100"/>
        </p:scale>
        <p:origin x="16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na Chiang" userId="7ecf4928fe261446" providerId="LiveId" clId="{75B6C704-E5F2-4CB4-940C-62675031702F}"/>
    <pc:docChg chg="undo redo custSel delSld modSld">
      <pc:chgData name="Edna Chiang" userId="7ecf4928fe261446" providerId="LiveId" clId="{75B6C704-E5F2-4CB4-940C-62675031702F}" dt="2022-04-10T04:08:38.587" v="966" actId="47"/>
      <pc:docMkLst>
        <pc:docMk/>
      </pc:docMkLst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072397709" sldId="26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910894724" sldId="26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932678928" sldId="26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532201288" sldId="30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459891396" sldId="30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455393101" sldId="311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587985988" sldId="31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539540198" sldId="313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337350818" sldId="31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491605966" sldId="32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197336949" sldId="32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984060542" sldId="34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071915458" sldId="35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825530380" sldId="353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583036853" sldId="35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73516599" sldId="455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968712791" sldId="46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049112988" sldId="463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988847918" sldId="465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896806502" sldId="466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845372525" sldId="46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99511023" sldId="46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144199967" sldId="46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043833012" sldId="47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017659470" sldId="47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206196451" sldId="48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387921935" sldId="67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675750347" sldId="67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416584038" sldId="67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228722297" sldId="68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367082656" sldId="707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1123276717" sldId="711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969617873" sldId="86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923385697" sldId="894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3056918901" sldId="963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676971882" sldId="964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693417666" sldId="965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499717340" sldId="966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62562319" sldId="969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3759141464" sldId="985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3540596975" sldId="999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2572343433" sldId="100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33636965" sldId="1001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89654000" sldId="1002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3268800798" sldId="1003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327450593" sldId="1004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1190608853" sldId="1005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448089052" sldId="1006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668382496" sldId="1007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941533928" sldId="1008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2069268058" sldId="1009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1263187515" sldId="1010"/>
        </pc:sldMkLst>
      </pc:sldChg>
      <pc:sldChg chg="del">
        <pc:chgData name="Edna Chiang" userId="7ecf4928fe261446" providerId="LiveId" clId="{75B6C704-E5F2-4CB4-940C-62675031702F}" dt="2022-04-09T19:57:57.398" v="143" actId="47"/>
        <pc:sldMkLst>
          <pc:docMk/>
          <pc:sldMk cId="3458658829" sldId="1011"/>
        </pc:sldMkLst>
      </pc:sldChg>
      <pc:sldChg chg="addSp delSp modSp mod">
        <pc:chgData name="Edna Chiang" userId="7ecf4928fe261446" providerId="LiveId" clId="{75B6C704-E5F2-4CB4-940C-62675031702F}" dt="2022-04-09T19:56:43.235" v="139" actId="1036"/>
        <pc:sldMkLst>
          <pc:docMk/>
          <pc:sldMk cId="286568711" sldId="1015"/>
        </pc:sldMkLst>
        <pc:spChg chg="del">
          <ac:chgData name="Edna Chiang" userId="7ecf4928fe261446" providerId="LiveId" clId="{75B6C704-E5F2-4CB4-940C-62675031702F}" dt="2022-04-09T19:54:21.595" v="18" actId="478"/>
          <ac:spMkLst>
            <pc:docMk/>
            <pc:sldMk cId="286568711" sldId="1015"/>
            <ac:spMk id="8" creationId="{0BA4ABED-4CF5-44DB-8567-2448A705C0B6}"/>
          </ac:spMkLst>
        </pc:spChg>
        <pc:spChg chg="del">
          <ac:chgData name="Edna Chiang" userId="7ecf4928fe261446" providerId="LiveId" clId="{75B6C704-E5F2-4CB4-940C-62675031702F}" dt="2022-04-09T19:54:32.288" v="26" actId="478"/>
          <ac:spMkLst>
            <pc:docMk/>
            <pc:sldMk cId="286568711" sldId="1015"/>
            <ac:spMk id="15" creationId="{7FA80258-21E6-4FBC-8D5A-39A84FA49700}"/>
          </ac:spMkLst>
        </pc:spChg>
        <pc:spChg chg="del">
          <ac:chgData name="Edna Chiang" userId="7ecf4928fe261446" providerId="LiveId" clId="{75B6C704-E5F2-4CB4-940C-62675031702F}" dt="2022-04-09T19:54:30.885" v="25" actId="478"/>
          <ac:spMkLst>
            <pc:docMk/>
            <pc:sldMk cId="286568711" sldId="1015"/>
            <ac:spMk id="16" creationId="{E33A4A56-F4A2-43B7-B962-2995688E77D8}"/>
          </ac:spMkLst>
        </pc:spChg>
        <pc:spChg chg="del">
          <ac:chgData name="Edna Chiang" userId="7ecf4928fe261446" providerId="LiveId" clId="{75B6C704-E5F2-4CB4-940C-62675031702F}" dt="2022-04-09T19:54:29.612" v="24" actId="478"/>
          <ac:spMkLst>
            <pc:docMk/>
            <pc:sldMk cId="286568711" sldId="1015"/>
            <ac:spMk id="17" creationId="{AEECFED3-26BC-4856-BD42-3AC663215933}"/>
          </ac:spMkLst>
        </pc:spChg>
        <pc:spChg chg="del">
          <ac:chgData name="Edna Chiang" userId="7ecf4928fe261446" providerId="LiveId" clId="{75B6C704-E5F2-4CB4-940C-62675031702F}" dt="2022-04-09T19:54:37.029" v="27" actId="478"/>
          <ac:spMkLst>
            <pc:docMk/>
            <pc:sldMk cId="286568711" sldId="1015"/>
            <ac:spMk id="18" creationId="{990EC5BC-2113-40B3-BBB8-E4CEC8BC8F26}"/>
          </ac:spMkLst>
        </pc:spChg>
        <pc:spChg chg="mod">
          <ac:chgData name="Edna Chiang" userId="7ecf4928fe261446" providerId="LiveId" clId="{75B6C704-E5F2-4CB4-940C-62675031702F}" dt="2022-04-09T19:56:43.235" v="139" actId="1036"/>
          <ac:spMkLst>
            <pc:docMk/>
            <pc:sldMk cId="286568711" sldId="1015"/>
            <ac:spMk id="19" creationId="{6DD020C1-1187-4AF2-97C6-82AB9EBAE186}"/>
          </ac:spMkLst>
        </pc:spChg>
        <pc:spChg chg="del">
          <ac:chgData name="Edna Chiang" userId="7ecf4928fe261446" providerId="LiveId" clId="{75B6C704-E5F2-4CB4-940C-62675031702F}" dt="2022-04-09T19:54:25.324" v="20" actId="478"/>
          <ac:spMkLst>
            <pc:docMk/>
            <pc:sldMk cId="286568711" sldId="1015"/>
            <ac:spMk id="20" creationId="{4D77C767-FE6C-413C-B5F1-DBC52BACCF6D}"/>
          </ac:spMkLst>
        </pc:spChg>
        <pc:spChg chg="del">
          <ac:chgData name="Edna Chiang" userId="7ecf4928fe261446" providerId="LiveId" clId="{75B6C704-E5F2-4CB4-940C-62675031702F}" dt="2022-04-09T19:54:26.606" v="21" actId="478"/>
          <ac:spMkLst>
            <pc:docMk/>
            <pc:sldMk cId="286568711" sldId="1015"/>
            <ac:spMk id="21" creationId="{8FB16EBB-DE42-45CB-B680-E39F9EC6063A}"/>
          </ac:spMkLst>
        </pc:spChg>
        <pc:spChg chg="del">
          <ac:chgData name="Edna Chiang" userId="7ecf4928fe261446" providerId="LiveId" clId="{75B6C704-E5F2-4CB4-940C-62675031702F}" dt="2022-04-09T19:54:27.932" v="22" actId="478"/>
          <ac:spMkLst>
            <pc:docMk/>
            <pc:sldMk cId="286568711" sldId="1015"/>
            <ac:spMk id="22" creationId="{764CDE5D-F6F0-4842-BF3E-A8899CFAA0CE}"/>
          </ac:spMkLst>
        </pc:spChg>
        <pc:spChg chg="del">
          <ac:chgData name="Edna Chiang" userId="7ecf4928fe261446" providerId="LiveId" clId="{75B6C704-E5F2-4CB4-940C-62675031702F}" dt="2022-04-09T19:54:24.321" v="19" actId="478"/>
          <ac:spMkLst>
            <pc:docMk/>
            <pc:sldMk cId="286568711" sldId="1015"/>
            <ac:spMk id="29" creationId="{3CABCF00-6FF8-4FE1-88D2-BD6EE3BE0C4A}"/>
          </ac:spMkLst>
        </pc:spChg>
        <pc:grpChg chg="mod">
          <ac:chgData name="Edna Chiang" userId="7ecf4928fe261446" providerId="LiveId" clId="{75B6C704-E5F2-4CB4-940C-62675031702F}" dt="2022-04-09T19:56:18.778" v="104" actId="164"/>
          <ac:grpSpMkLst>
            <pc:docMk/>
            <pc:sldMk cId="286568711" sldId="1015"/>
            <ac:grpSpMk id="3" creationId="{FE04B676-FBF6-4ACA-B3E0-514A1F939695}"/>
          </ac:grpSpMkLst>
        </pc:grpChg>
        <pc:grpChg chg="add mod">
          <ac:chgData name="Edna Chiang" userId="7ecf4928fe261446" providerId="LiveId" clId="{75B6C704-E5F2-4CB4-940C-62675031702F}" dt="2022-04-09T19:56:18.778" v="104" actId="164"/>
          <ac:grpSpMkLst>
            <pc:docMk/>
            <pc:sldMk cId="286568711" sldId="1015"/>
            <ac:grpSpMk id="4" creationId="{8DE63EF3-DB0D-4FFA-A220-0E6CC8928607}"/>
          </ac:grpSpMkLst>
        </pc:grpChg>
        <pc:cxnChg chg="del">
          <ac:chgData name="Edna Chiang" userId="7ecf4928fe261446" providerId="LiveId" clId="{75B6C704-E5F2-4CB4-940C-62675031702F}" dt="2022-04-09T19:54:28.652" v="23" actId="478"/>
          <ac:cxnSpMkLst>
            <pc:docMk/>
            <pc:sldMk cId="286568711" sldId="1015"/>
            <ac:cxnSpMk id="12" creationId="{0F11198F-6442-4D7E-AFB0-19D59850278D}"/>
          </ac:cxnSpMkLst>
        </pc:cxnChg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1628855589" sldId="1017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1787985857" sldId="1018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332757961" sldId="1019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1835647533" sldId="1020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1629879570" sldId="1021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386861666" sldId="102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078207525" sldId="1023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1502173569" sldId="1024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1736673643" sldId="1025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2223992058" sldId="1030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995316196" sldId="1031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3676032469" sldId="1032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1725644437" sldId="1033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3526847286" sldId="1035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1273045797" sldId="1036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3903586260" sldId="1038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935760363" sldId="1040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490364289" sldId="1041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3706876920" sldId="1042"/>
        </pc:sldMkLst>
      </pc:sldChg>
      <pc:sldChg chg="addSp delSp modSp del mod">
        <pc:chgData name="Edna Chiang" userId="7ecf4928fe261446" providerId="LiveId" clId="{75B6C704-E5F2-4CB4-940C-62675031702F}" dt="2022-04-10T04:08:38.587" v="966" actId="47"/>
        <pc:sldMkLst>
          <pc:docMk/>
          <pc:sldMk cId="3234206095" sldId="1044"/>
        </pc:sldMkLst>
        <pc:spChg chg="add mod">
          <ac:chgData name="Edna Chiang" userId="7ecf4928fe261446" providerId="LiveId" clId="{75B6C704-E5F2-4CB4-940C-62675031702F}" dt="2022-04-09T20:30:33.877" v="672" actId="1036"/>
          <ac:spMkLst>
            <pc:docMk/>
            <pc:sldMk cId="3234206095" sldId="1044"/>
            <ac:spMk id="11" creationId="{594C4CED-A234-48D7-A1D1-604B1B12284B}"/>
          </ac:spMkLst>
        </pc:spChg>
        <pc:spChg chg="add mod">
          <ac:chgData name="Edna Chiang" userId="7ecf4928fe261446" providerId="LiveId" clId="{75B6C704-E5F2-4CB4-940C-62675031702F}" dt="2022-04-09T21:34:41.769" v="925" actId="20577"/>
          <ac:spMkLst>
            <pc:docMk/>
            <pc:sldMk cId="3234206095" sldId="1044"/>
            <ac:spMk id="12" creationId="{D7BAFFAF-8666-46D9-A83D-405AD41322E9}"/>
          </ac:spMkLst>
        </pc:spChg>
        <pc:spChg chg="mod">
          <ac:chgData name="Edna Chiang" userId="7ecf4928fe261446" providerId="LiveId" clId="{75B6C704-E5F2-4CB4-940C-62675031702F}" dt="2022-04-09T20:24:09.261" v="628" actId="164"/>
          <ac:spMkLst>
            <pc:docMk/>
            <pc:sldMk cId="3234206095" sldId="1044"/>
            <ac:spMk id="16" creationId="{AAD0D16A-2D85-4153-8C53-147229CC781A}"/>
          </ac:spMkLst>
        </pc:spChg>
        <pc:spChg chg="mod">
          <ac:chgData name="Edna Chiang" userId="7ecf4928fe261446" providerId="LiveId" clId="{75B6C704-E5F2-4CB4-940C-62675031702F}" dt="2022-04-09T20:24:09.261" v="628" actId="164"/>
          <ac:spMkLst>
            <pc:docMk/>
            <pc:sldMk cId="3234206095" sldId="1044"/>
            <ac:spMk id="23" creationId="{AA979FB6-5711-45DE-A327-70577C9A751E}"/>
          </ac:spMkLst>
        </pc:spChg>
        <pc:spChg chg="mod">
          <ac:chgData name="Edna Chiang" userId="7ecf4928fe261446" providerId="LiveId" clId="{75B6C704-E5F2-4CB4-940C-62675031702F}" dt="2022-04-09T20:24:09.261" v="628" actId="164"/>
          <ac:spMkLst>
            <pc:docMk/>
            <pc:sldMk cId="3234206095" sldId="1044"/>
            <ac:spMk id="24" creationId="{97DE3B27-F739-4606-BD5E-CD10B96D321B}"/>
          </ac:spMkLst>
        </pc:spChg>
        <pc:spChg chg="mod">
          <ac:chgData name="Edna Chiang" userId="7ecf4928fe261446" providerId="LiveId" clId="{75B6C704-E5F2-4CB4-940C-62675031702F}" dt="2022-04-09T20:24:09.261" v="628" actId="164"/>
          <ac:spMkLst>
            <pc:docMk/>
            <pc:sldMk cId="3234206095" sldId="1044"/>
            <ac:spMk id="26" creationId="{68634D5E-5D96-432A-9D54-918EE8510730}"/>
          </ac:spMkLst>
        </pc:spChg>
        <pc:spChg chg="del">
          <ac:chgData name="Edna Chiang" userId="7ecf4928fe261446" providerId="LiveId" clId="{75B6C704-E5F2-4CB4-940C-62675031702F}" dt="2022-04-09T20:07:16.563" v="145" actId="478"/>
          <ac:spMkLst>
            <pc:docMk/>
            <pc:sldMk cId="3234206095" sldId="1044"/>
            <ac:spMk id="27" creationId="{1D8F9CE2-F212-4558-A4A6-0D7F2CFDF296}"/>
          </ac:spMkLst>
        </pc:spChg>
        <pc:spChg chg="del">
          <ac:chgData name="Edna Chiang" userId="7ecf4928fe261446" providerId="LiveId" clId="{75B6C704-E5F2-4CB4-940C-62675031702F}" dt="2022-04-09T20:07:21.971" v="149" actId="478"/>
          <ac:spMkLst>
            <pc:docMk/>
            <pc:sldMk cId="3234206095" sldId="1044"/>
            <ac:spMk id="28" creationId="{96CFA47E-C57C-4307-936A-7DEE6E1F0AAE}"/>
          </ac:spMkLst>
        </pc:spChg>
        <pc:spChg chg="del">
          <ac:chgData name="Edna Chiang" userId="7ecf4928fe261446" providerId="LiveId" clId="{75B6C704-E5F2-4CB4-940C-62675031702F}" dt="2022-04-09T20:07:14.515" v="144" actId="478"/>
          <ac:spMkLst>
            <pc:docMk/>
            <pc:sldMk cId="3234206095" sldId="1044"/>
            <ac:spMk id="29" creationId="{1E4111FA-3125-402C-AEA3-3E0A0DB9BE9D}"/>
          </ac:spMkLst>
        </pc:spChg>
        <pc:spChg chg="del">
          <ac:chgData name="Edna Chiang" userId="7ecf4928fe261446" providerId="LiveId" clId="{75B6C704-E5F2-4CB4-940C-62675031702F}" dt="2022-04-09T20:07:17.519" v="146" actId="478"/>
          <ac:spMkLst>
            <pc:docMk/>
            <pc:sldMk cId="3234206095" sldId="1044"/>
            <ac:spMk id="30" creationId="{34ABC468-A6BB-40EF-B0C3-3ED64208607A}"/>
          </ac:spMkLst>
        </pc:spChg>
        <pc:spChg chg="del">
          <ac:chgData name="Edna Chiang" userId="7ecf4928fe261446" providerId="LiveId" clId="{75B6C704-E5F2-4CB4-940C-62675031702F}" dt="2022-04-09T20:07:23.059" v="150" actId="478"/>
          <ac:spMkLst>
            <pc:docMk/>
            <pc:sldMk cId="3234206095" sldId="1044"/>
            <ac:spMk id="31" creationId="{7A4C27D0-808E-4156-83E6-4AD2B53955DF}"/>
          </ac:spMkLst>
        </pc:spChg>
        <pc:spChg chg="del">
          <ac:chgData name="Edna Chiang" userId="7ecf4928fe261446" providerId="LiveId" clId="{75B6C704-E5F2-4CB4-940C-62675031702F}" dt="2022-04-09T20:07:19.212" v="147" actId="478"/>
          <ac:spMkLst>
            <pc:docMk/>
            <pc:sldMk cId="3234206095" sldId="1044"/>
            <ac:spMk id="32" creationId="{119C3AF1-D464-4FC9-8D60-C290CF778808}"/>
          </ac:spMkLst>
        </pc:spChg>
        <pc:spChg chg="add 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33" creationId="{88062D29-6ABB-408C-8931-67039B550F35}"/>
          </ac:spMkLst>
        </pc:spChg>
        <pc:spChg chg="add del mod">
          <ac:chgData name="Edna Chiang" userId="7ecf4928fe261446" providerId="LiveId" clId="{75B6C704-E5F2-4CB4-940C-62675031702F}" dt="2022-04-09T20:14:25.651" v="359" actId="478"/>
          <ac:spMkLst>
            <pc:docMk/>
            <pc:sldMk cId="3234206095" sldId="1044"/>
            <ac:spMk id="34" creationId="{FE3E399C-90DD-4FA5-AC09-93C10569F736}"/>
          </ac:spMkLst>
        </pc:spChg>
        <pc:spChg chg="add 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35" creationId="{62CAB670-26B9-43BB-B959-C7821BCA2FC8}"/>
          </ac:spMkLst>
        </pc:spChg>
        <pc:spChg chg="add del mod">
          <ac:chgData name="Edna Chiang" userId="7ecf4928fe261446" providerId="LiveId" clId="{75B6C704-E5F2-4CB4-940C-62675031702F}" dt="2022-04-09T20:17:35.123" v="479" actId="478"/>
          <ac:spMkLst>
            <pc:docMk/>
            <pc:sldMk cId="3234206095" sldId="1044"/>
            <ac:spMk id="36" creationId="{D146044F-6C1A-493D-A040-22948D058C5B}"/>
          </ac:spMkLst>
        </pc:spChg>
        <pc:spChg chg="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37" creationId="{651C9602-8E6F-4A5C-AE1D-23DA0EFFF6FF}"/>
          </ac:spMkLst>
        </pc:spChg>
        <pc:spChg chg="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38" creationId="{3588FF1D-A688-4639-AEE1-B99A3A6FBBF9}"/>
          </ac:spMkLst>
        </pc:spChg>
        <pc:spChg chg="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39" creationId="{D3C845D4-34DD-4D6C-B7CA-763A7B1FFA9D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0" creationId="{158B61F6-B8AA-493E-A847-53BF14680614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1" creationId="{5C3E5F4A-0450-4D51-B850-C8DF9C89A44C}"/>
          </ac:spMkLst>
        </pc:spChg>
        <pc:spChg chg="mod">
          <ac:chgData name="Edna Chiang" userId="7ecf4928fe261446" providerId="LiveId" clId="{75B6C704-E5F2-4CB4-940C-62675031702F}" dt="2022-04-09T20:24:09.261" v="628" actId="164"/>
          <ac:spMkLst>
            <pc:docMk/>
            <pc:sldMk cId="3234206095" sldId="1044"/>
            <ac:spMk id="42" creationId="{C5208549-D379-4DB1-A36A-9C5F29FDA86F}"/>
          </ac:spMkLst>
        </pc:spChg>
        <pc:spChg chg="mod">
          <ac:chgData name="Edna Chiang" userId="7ecf4928fe261446" providerId="LiveId" clId="{75B6C704-E5F2-4CB4-940C-62675031702F}" dt="2022-04-09T20:31:26.068" v="679" actId="1036"/>
          <ac:spMkLst>
            <pc:docMk/>
            <pc:sldMk cId="3234206095" sldId="1044"/>
            <ac:spMk id="43" creationId="{92831D12-E278-4E9C-A6FC-0657DEFAF2EF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4" creationId="{3CE04ADB-0496-4645-B04C-5636494BF047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5" creationId="{3D8BA7D2-1E04-4B98-928E-246B702EE2C6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6" creationId="{CC754741-4F19-40F7-B653-B78154ACD4E4}"/>
          </ac:spMkLst>
        </pc:spChg>
        <pc:spChg chg="add del mod">
          <ac:chgData name="Edna Chiang" userId="7ecf4928fe261446" providerId="LiveId" clId="{75B6C704-E5F2-4CB4-940C-62675031702F}" dt="2022-04-09T21:22:07.456" v="696" actId="478"/>
          <ac:spMkLst>
            <pc:docMk/>
            <pc:sldMk cId="3234206095" sldId="1044"/>
            <ac:spMk id="47" creationId="{025801E4-0DB2-4E9C-A05B-08A20DE79B26}"/>
          </ac:spMkLst>
        </pc:spChg>
        <pc:spChg chg="add mo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48" creationId="{1D360079-FD3A-4195-A35B-5D823BEF3341}"/>
          </ac:spMkLst>
        </pc:spChg>
        <pc:spChg chg="add mo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49" creationId="{EE379D41-4152-4B3B-A51A-F3381F37BF66}"/>
          </ac:spMkLst>
        </pc:spChg>
        <pc:spChg chg="add mo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50" creationId="{A4F11E09-863D-4510-8775-DBF6ABEA84A6}"/>
          </ac:spMkLst>
        </pc:spChg>
        <pc:spChg chg="add mo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51" creationId="{31C36C10-460D-4FF5-A466-465FE0EB2C15}"/>
          </ac:spMkLst>
        </pc:spChg>
        <pc:spChg chg="add mod">
          <ac:chgData name="Edna Chiang" userId="7ecf4928fe261446" providerId="LiveId" clId="{75B6C704-E5F2-4CB4-940C-62675031702F}" dt="2022-04-09T21:38:56.109" v="965" actId="1076"/>
          <ac:spMkLst>
            <pc:docMk/>
            <pc:sldMk cId="3234206095" sldId="1044"/>
            <ac:spMk id="52" creationId="{7A4AE3CC-F76D-429D-85C9-BBFEC66C2360}"/>
          </ac:spMkLst>
        </pc:spChg>
        <pc:spChg chg="add mo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53" creationId="{D731C7D0-1B25-4904-A3B7-146E58D0A891}"/>
          </ac:spMkLst>
        </pc:spChg>
        <pc:spChg chg="add mod ord">
          <ac:chgData name="Edna Chiang" userId="7ecf4928fe261446" providerId="LiveId" clId="{75B6C704-E5F2-4CB4-940C-62675031702F}" dt="2022-04-09T21:38:38.049" v="964" actId="1036"/>
          <ac:spMkLst>
            <pc:docMk/>
            <pc:sldMk cId="3234206095" sldId="1044"/>
            <ac:spMk id="54" creationId="{96602A42-5A62-4B23-A6FA-8A8D029F3C41}"/>
          </ac:spMkLst>
        </pc:spChg>
        <pc:grpChg chg="add mod">
          <ac:chgData name="Edna Chiang" userId="7ecf4928fe261446" providerId="LiveId" clId="{75B6C704-E5F2-4CB4-940C-62675031702F}" dt="2022-04-09T20:24:04.076" v="627" actId="164"/>
          <ac:grpSpMkLst>
            <pc:docMk/>
            <pc:sldMk cId="3234206095" sldId="1044"/>
            <ac:grpSpMk id="13" creationId="{CF78B8B1-64EB-4694-9711-2FA4DE188505}"/>
          </ac:grpSpMkLst>
        </pc:grpChg>
        <pc:grpChg chg="add mod">
          <ac:chgData name="Edna Chiang" userId="7ecf4928fe261446" providerId="LiveId" clId="{75B6C704-E5F2-4CB4-940C-62675031702F}" dt="2022-04-09T21:34:51.195" v="926" actId="164"/>
          <ac:grpSpMkLst>
            <pc:docMk/>
            <pc:sldMk cId="3234206095" sldId="1044"/>
            <ac:grpSpMk id="14" creationId="{E883DBFF-5C83-4287-A86D-8AA5719C3CC6}"/>
          </ac:grpSpMkLst>
        </pc:grpChg>
        <pc:grpChg chg="add mod">
          <ac:chgData name="Edna Chiang" userId="7ecf4928fe261446" providerId="LiveId" clId="{75B6C704-E5F2-4CB4-940C-62675031702F}" dt="2022-04-09T21:33:42.410" v="916" actId="164"/>
          <ac:grpSpMkLst>
            <pc:docMk/>
            <pc:sldMk cId="3234206095" sldId="1044"/>
            <ac:grpSpMk id="56" creationId="{4E1E26B6-9989-4C13-AC54-17AC5444E5F4}"/>
          </ac:grpSpMkLst>
        </pc:grpChg>
        <pc:grpChg chg="add mod">
          <ac:chgData name="Edna Chiang" userId="7ecf4928fe261446" providerId="LiveId" clId="{75B6C704-E5F2-4CB4-940C-62675031702F}" dt="2022-04-09T21:34:51.195" v="926" actId="164"/>
          <ac:grpSpMkLst>
            <pc:docMk/>
            <pc:sldMk cId="3234206095" sldId="1044"/>
            <ac:grpSpMk id="57" creationId="{2D6C50B7-645C-4CCA-A8E3-4AFAA570D3B1}"/>
          </ac:grpSpMkLst>
        </pc:grpChg>
        <pc:grpChg chg="add mod">
          <ac:chgData name="Edna Chiang" userId="7ecf4928fe261446" providerId="LiveId" clId="{75B6C704-E5F2-4CB4-940C-62675031702F}" dt="2022-04-09T21:34:51.195" v="926" actId="164"/>
          <ac:grpSpMkLst>
            <pc:docMk/>
            <pc:sldMk cId="3234206095" sldId="1044"/>
            <ac:grpSpMk id="58" creationId="{0D3C4A74-8EF5-4288-9FC0-1E532EC7F063}"/>
          </ac:grpSpMkLst>
        </pc:grpChg>
        <pc:picChg chg="add mod ord modCrop">
          <ac:chgData name="Edna Chiang" userId="7ecf4928fe261446" providerId="LiveId" clId="{75B6C704-E5F2-4CB4-940C-62675031702F}" dt="2022-04-09T20:24:09.261" v="628" actId="164"/>
          <ac:picMkLst>
            <pc:docMk/>
            <pc:sldMk cId="3234206095" sldId="1044"/>
            <ac:picMk id="4" creationId="{22C5800A-45FF-4E8F-A414-38105FC90CD7}"/>
          </ac:picMkLst>
        </pc:picChg>
        <pc:picChg chg="del mod">
          <ac:chgData name="Edna Chiang" userId="7ecf4928fe261446" providerId="LiveId" clId="{75B6C704-E5F2-4CB4-940C-62675031702F}" dt="2022-04-09T20:09:39.035" v="281" actId="478"/>
          <ac:picMkLst>
            <pc:docMk/>
            <pc:sldMk cId="3234206095" sldId="1044"/>
            <ac:picMk id="6" creationId="{17B00FFE-8A0C-4325-AE25-E63852DD758D}"/>
          </ac:picMkLst>
        </pc:picChg>
        <pc:picChg chg="add mod ord modCrop">
          <ac:chgData name="Edna Chiang" userId="7ecf4928fe261446" providerId="LiveId" clId="{75B6C704-E5F2-4CB4-940C-62675031702F}" dt="2022-04-09T20:31:26.068" v="679" actId="1036"/>
          <ac:picMkLst>
            <pc:docMk/>
            <pc:sldMk cId="3234206095" sldId="1044"/>
            <ac:picMk id="7" creationId="{96A05FAD-32E2-46AE-B767-9DF7079D37A1}"/>
          </ac:picMkLst>
        </pc:picChg>
        <pc:picChg chg="add mod modCrop">
          <ac:chgData name="Edna Chiang" userId="7ecf4928fe261446" providerId="LiveId" clId="{75B6C704-E5F2-4CB4-940C-62675031702F}" dt="2022-04-09T21:38:15.202" v="946" actId="14100"/>
          <ac:picMkLst>
            <pc:docMk/>
            <pc:sldMk cId="3234206095" sldId="1044"/>
            <ac:picMk id="9" creationId="{6571337D-4798-4367-9B81-FAD74E7761E6}"/>
          </ac:picMkLst>
        </pc:picChg>
        <pc:picChg chg="del">
          <ac:chgData name="Edna Chiang" userId="7ecf4928fe261446" providerId="LiveId" clId="{75B6C704-E5F2-4CB4-940C-62675031702F}" dt="2022-04-09T20:08:51.019" v="235" actId="478"/>
          <ac:picMkLst>
            <pc:docMk/>
            <pc:sldMk cId="3234206095" sldId="1044"/>
            <ac:picMk id="10" creationId="{3FA00807-E93F-418F-82F2-5011EA4AA479}"/>
          </ac:picMkLst>
        </pc:picChg>
        <pc:picChg chg="del mod">
          <ac:chgData name="Edna Chiang" userId="7ecf4928fe261446" providerId="LiveId" clId="{75B6C704-E5F2-4CB4-940C-62675031702F}" dt="2022-04-09T20:11:29.915" v="317" actId="478"/>
          <ac:picMkLst>
            <pc:docMk/>
            <pc:sldMk cId="3234206095" sldId="1044"/>
            <ac:picMk id="15" creationId="{0C961AB8-FF90-45D6-B9E4-DF70FB3E67D4}"/>
          </ac:picMkLst>
        </pc:picChg>
        <pc:picChg chg="add mod modCrop">
          <ac:chgData name="Edna Chiang" userId="7ecf4928fe261446" providerId="LiveId" clId="{75B6C704-E5F2-4CB4-940C-62675031702F}" dt="2022-04-09T21:38:38.049" v="964" actId="1036"/>
          <ac:picMkLst>
            <pc:docMk/>
            <pc:sldMk cId="3234206095" sldId="1044"/>
            <ac:picMk id="18" creationId="{8C96A168-DC08-4FF8-B47E-A2B1609EF1DF}"/>
          </ac:picMkLst>
        </pc:picChg>
        <pc:picChg chg="del mod">
          <ac:chgData name="Edna Chiang" userId="7ecf4928fe261446" providerId="LiveId" clId="{75B6C704-E5F2-4CB4-940C-62675031702F}" dt="2022-04-09T20:18:01.729" v="487" actId="478"/>
          <ac:picMkLst>
            <pc:docMk/>
            <pc:sldMk cId="3234206095" sldId="1044"/>
            <ac:picMk id="20" creationId="{FBEC8CAE-D1F1-441F-944D-7D5604F958CB}"/>
          </ac:picMkLst>
        </pc:picChg>
        <pc:picChg chg="add mod modCrop">
          <ac:chgData name="Edna Chiang" userId="7ecf4928fe261446" providerId="LiveId" clId="{75B6C704-E5F2-4CB4-940C-62675031702F}" dt="2022-04-09T21:38:23.438" v="947" actId="14100"/>
          <ac:picMkLst>
            <pc:docMk/>
            <pc:sldMk cId="3234206095" sldId="1044"/>
            <ac:picMk id="21" creationId="{4BB0AD2B-69C2-4C13-B77F-3916DE42ABC1}"/>
          </ac:picMkLst>
        </pc:picChg>
        <pc:picChg chg="del mod">
          <ac:chgData name="Edna Chiang" userId="7ecf4928fe261446" providerId="LiveId" clId="{75B6C704-E5F2-4CB4-940C-62675031702F}" dt="2022-04-09T20:18:00.698" v="485" actId="478"/>
          <ac:picMkLst>
            <pc:docMk/>
            <pc:sldMk cId="3234206095" sldId="1044"/>
            <ac:picMk id="22" creationId="{427C420A-C64F-4122-8138-135DACA0A1D4}"/>
          </ac:picMkLst>
        </pc:picChg>
        <pc:picChg chg="add del mod ord modCrop">
          <ac:chgData name="Edna Chiang" userId="7ecf4928fe261446" providerId="LiveId" clId="{75B6C704-E5F2-4CB4-940C-62675031702F}" dt="2022-04-09T21:32:46.055" v="905" actId="478"/>
          <ac:picMkLst>
            <pc:docMk/>
            <pc:sldMk cId="3234206095" sldId="1044"/>
            <ac:picMk id="55" creationId="{AC829BD9-2EEA-474C-A9AC-C1AE8D997A2A}"/>
          </ac:picMkLst>
        </pc:picChg>
        <pc:cxnChg chg="del">
          <ac:chgData name="Edna Chiang" userId="7ecf4928fe261446" providerId="LiveId" clId="{75B6C704-E5F2-4CB4-940C-62675031702F}" dt="2022-04-09T20:07:20.475" v="148" actId="478"/>
          <ac:cxnSpMkLst>
            <pc:docMk/>
            <pc:sldMk cId="3234206095" sldId="1044"/>
            <ac:cxnSpMk id="25" creationId="{E9298BA5-32B8-4391-8231-BC1DD614370B}"/>
          </ac:cxnSpMkLst>
        </pc:cxnChg>
      </pc:sldChg>
      <pc:sldChg chg="del">
        <pc:chgData name="Edna Chiang" userId="7ecf4928fe261446" providerId="LiveId" clId="{75B6C704-E5F2-4CB4-940C-62675031702F}" dt="2022-04-09T20:13:13.873" v="341" actId="47"/>
        <pc:sldMkLst>
          <pc:docMk/>
          <pc:sldMk cId="3331690071" sldId="1045"/>
        </pc:sldMkLst>
      </pc:sldChg>
      <pc:sldChg chg="del">
        <pc:chgData name="Edna Chiang" userId="7ecf4928fe261446" providerId="LiveId" clId="{75B6C704-E5F2-4CB4-940C-62675031702F}" dt="2022-04-09T20:13:18.811" v="342" actId="47"/>
        <pc:sldMkLst>
          <pc:docMk/>
          <pc:sldMk cId="4219909175" sldId="1047"/>
        </pc:sldMkLst>
      </pc:sldChg>
      <pc:sldChg chg="del">
        <pc:chgData name="Edna Chiang" userId="7ecf4928fe261446" providerId="LiveId" clId="{75B6C704-E5F2-4CB4-940C-62675031702F}" dt="2022-04-09T20:13:25.806" v="344" actId="47"/>
        <pc:sldMkLst>
          <pc:docMk/>
          <pc:sldMk cId="117209870" sldId="1048"/>
        </pc:sldMkLst>
      </pc:sldChg>
      <pc:sldChg chg="del">
        <pc:chgData name="Edna Chiang" userId="7ecf4928fe261446" providerId="LiveId" clId="{75B6C704-E5F2-4CB4-940C-62675031702F}" dt="2022-04-09T20:13:18.811" v="342" actId="47"/>
        <pc:sldMkLst>
          <pc:docMk/>
          <pc:sldMk cId="3968408109" sldId="1049"/>
        </pc:sldMkLst>
      </pc:sldChg>
      <pc:sldChg chg="del">
        <pc:chgData name="Edna Chiang" userId="7ecf4928fe261446" providerId="LiveId" clId="{75B6C704-E5F2-4CB4-940C-62675031702F}" dt="2022-04-09T20:13:18.811" v="342" actId="47"/>
        <pc:sldMkLst>
          <pc:docMk/>
          <pc:sldMk cId="1230136083" sldId="1050"/>
        </pc:sldMkLst>
      </pc:sldChg>
      <pc:sldChg chg="del">
        <pc:chgData name="Edna Chiang" userId="7ecf4928fe261446" providerId="LiveId" clId="{75B6C704-E5F2-4CB4-940C-62675031702F}" dt="2022-04-09T20:13:24.185" v="343" actId="47"/>
        <pc:sldMkLst>
          <pc:docMk/>
          <pc:sldMk cId="1849738980" sldId="1051"/>
        </pc:sldMkLst>
      </pc:sldChg>
      <pc:sldChg chg="del">
        <pc:chgData name="Edna Chiang" userId="7ecf4928fe261446" providerId="LiveId" clId="{75B6C704-E5F2-4CB4-940C-62675031702F}" dt="2022-04-09T21:36:47.326" v="930" actId="47"/>
        <pc:sldMkLst>
          <pc:docMk/>
          <pc:sldMk cId="931622575" sldId="1052"/>
        </pc:sldMkLst>
      </pc:sldChg>
      <pc:sldChg chg="del">
        <pc:chgData name="Edna Chiang" userId="7ecf4928fe261446" providerId="LiveId" clId="{75B6C704-E5F2-4CB4-940C-62675031702F}" dt="2022-04-09T19:57:47.824" v="142" actId="47"/>
        <pc:sldMkLst>
          <pc:docMk/>
          <pc:sldMk cId="1154547386" sldId="1066"/>
        </pc:sldMkLst>
      </pc:sldChg>
      <pc:sldChg chg="del">
        <pc:chgData name="Edna Chiang" userId="7ecf4928fe261446" providerId="LiveId" clId="{75B6C704-E5F2-4CB4-940C-62675031702F}" dt="2022-04-09T19:57:47.824" v="142" actId="47"/>
        <pc:sldMkLst>
          <pc:docMk/>
          <pc:sldMk cId="3287443229" sldId="1068"/>
        </pc:sldMkLst>
      </pc:sldChg>
      <pc:sldChg chg="del">
        <pc:chgData name="Edna Chiang" userId="7ecf4928fe261446" providerId="LiveId" clId="{75B6C704-E5F2-4CB4-940C-62675031702F}" dt="2022-04-09T19:57:47.824" v="142" actId="47"/>
        <pc:sldMkLst>
          <pc:docMk/>
          <pc:sldMk cId="950083927" sldId="1071"/>
        </pc:sldMkLst>
      </pc:sldChg>
      <pc:sldChg chg="del">
        <pc:chgData name="Edna Chiang" userId="7ecf4928fe261446" providerId="LiveId" clId="{75B6C704-E5F2-4CB4-940C-62675031702F}" dt="2022-04-09T20:13:27.525" v="345" actId="47"/>
        <pc:sldMkLst>
          <pc:docMk/>
          <pc:sldMk cId="4284036140" sldId="107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631838645" sldId="1076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640459381" sldId="107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235715065" sldId="1078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650372561" sldId="1084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539819041" sldId="1086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3007906883" sldId="1087"/>
        </pc:sldMkLst>
      </pc:sldChg>
      <pc:sldChg chg="del">
        <pc:chgData name="Edna Chiang" userId="7ecf4928fe261446" providerId="LiveId" clId="{75B6C704-E5F2-4CB4-940C-62675031702F}" dt="2022-04-09T19:57:36.086" v="140" actId="47"/>
        <pc:sldMkLst>
          <pc:docMk/>
          <pc:sldMk cId="3609177000" sldId="108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088910222" sldId="108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725821974" sldId="109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634424014" sldId="1091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312559964" sldId="109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11705470" sldId="1096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122837098" sldId="109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526403472" sldId="109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055576459" sldId="109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259011712" sldId="110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472257733" sldId="1101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264010950" sldId="1102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779335648" sldId="1103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268386889" sldId="1104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713906401" sldId="1126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715294200" sldId="1127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3721955297" sldId="1128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839739073" sldId="112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044040440" sldId="1130"/>
        </pc:sldMkLst>
      </pc:sldChg>
      <pc:sldChg chg="del">
        <pc:chgData name="Edna Chiang" userId="7ecf4928fe261446" providerId="LiveId" clId="{75B6C704-E5F2-4CB4-940C-62675031702F}" dt="2022-04-09T19:57:47.824" v="142" actId="47"/>
        <pc:sldMkLst>
          <pc:docMk/>
          <pc:sldMk cId="2290842194" sldId="1136"/>
        </pc:sldMkLst>
      </pc:sldChg>
      <pc:sldChg chg="del">
        <pc:chgData name="Edna Chiang" userId="7ecf4928fe261446" providerId="LiveId" clId="{75B6C704-E5F2-4CB4-940C-62675031702F}" dt="2022-04-09T19:57:41.760" v="141" actId="47"/>
        <pc:sldMkLst>
          <pc:docMk/>
          <pc:sldMk cId="3464348181" sldId="1137"/>
        </pc:sldMkLst>
      </pc:sldChg>
      <pc:sldChg chg="del">
        <pc:chgData name="Edna Chiang" userId="7ecf4928fe261446" providerId="LiveId" clId="{75B6C704-E5F2-4CB4-940C-62675031702F}" dt="2022-04-09T20:11:59.934" v="322" actId="47"/>
        <pc:sldMkLst>
          <pc:docMk/>
          <pc:sldMk cId="4139947443" sldId="1139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1047543629" sldId="1140"/>
        </pc:sldMkLst>
      </pc:sldChg>
      <pc:sldChg chg="del">
        <pc:chgData name="Edna Chiang" userId="7ecf4928fe261446" providerId="LiveId" clId="{75B6C704-E5F2-4CB4-940C-62675031702F}" dt="2022-04-09T20:13:34.101" v="346" actId="47"/>
        <pc:sldMkLst>
          <pc:docMk/>
          <pc:sldMk cId="47663622" sldId="114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DC632-F7DF-48DA-B201-AFCFDB5DE69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947FA6-A6F0-4154-92E1-A558BBDED3E8}">
      <dgm:prSet phldrT="[Text]" custT="1"/>
      <dgm:spPr>
        <a:noFill/>
        <a:ln w="15875"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Gill Sans Nova" panose="020B0602020104020203" pitchFamily="34" charset="0"/>
            </a:rPr>
            <a:t>Spring</a:t>
          </a:r>
        </a:p>
      </dgm:t>
    </dgm:pt>
    <dgm:pt modelId="{05E459AF-DF30-4960-AB5C-5DACD7175E7B}" type="parTrans" cxnId="{26426B89-65DA-4C38-8F2E-62E27256CAFD}">
      <dgm:prSet/>
      <dgm:spPr/>
      <dgm:t>
        <a:bodyPr/>
        <a:lstStyle/>
        <a:p>
          <a:endParaRPr lang="en-US"/>
        </a:p>
      </dgm:t>
    </dgm:pt>
    <dgm:pt modelId="{03219963-63FC-4DC9-A296-CBD56DA4F38B}" type="sibTrans" cxnId="{26426B89-65DA-4C38-8F2E-62E27256CAFD}">
      <dgm:prSet/>
      <dgm:spPr>
        <a:solidFill>
          <a:schemeClr val="bg1"/>
        </a:solidFill>
        <a:ln w="254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AB69A4F-BB2F-47D8-B86E-098808201A3C}">
      <dgm:prSet phldrT="[Text]" custT="1"/>
      <dgm:spPr>
        <a:noFill/>
        <a:ln w="15875"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Gill Sans Nova" panose="020B0602020104020203" pitchFamily="34" charset="0"/>
            </a:rPr>
            <a:t>Winter</a:t>
          </a:r>
        </a:p>
      </dgm:t>
    </dgm:pt>
    <dgm:pt modelId="{193C7549-D02A-40F8-8BB2-B089DF8BF85E}" type="parTrans" cxnId="{26A164EA-136D-4132-B3C0-EE60D5805744}">
      <dgm:prSet/>
      <dgm:spPr/>
      <dgm:t>
        <a:bodyPr/>
        <a:lstStyle/>
        <a:p>
          <a:endParaRPr lang="en-US"/>
        </a:p>
      </dgm:t>
    </dgm:pt>
    <dgm:pt modelId="{BA933E30-61C6-470F-8D82-E0D71F8D69C6}" type="sibTrans" cxnId="{26A164EA-136D-4132-B3C0-EE60D5805744}">
      <dgm:prSet/>
      <dgm:spPr>
        <a:ln w="25400"/>
      </dgm:spPr>
      <dgm:t>
        <a:bodyPr/>
        <a:lstStyle/>
        <a:p>
          <a:endParaRPr lang="en-US"/>
        </a:p>
      </dgm:t>
    </dgm:pt>
    <dgm:pt modelId="{FABAF347-9CC3-4BEF-801D-8F0CE4385287}">
      <dgm:prSet phldrT="[Text]" custT="1"/>
      <dgm:spPr>
        <a:noFill/>
        <a:ln w="15875"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tx1"/>
              </a:solidFill>
              <a:latin typeface="Gill Sans Nova" panose="020B0602020104020203" pitchFamily="34" charset="0"/>
            </a:rPr>
            <a:t>Summer</a:t>
          </a:r>
        </a:p>
      </dgm:t>
    </dgm:pt>
    <dgm:pt modelId="{532BF77D-71DA-4BD1-A8A5-FCECD09EEE8F}" type="sibTrans" cxnId="{55435B23-810F-4C11-9422-1225D1EA0D24}">
      <dgm:prSet/>
      <dgm:spPr>
        <a:solidFill>
          <a:schemeClr val="bg1"/>
        </a:solidFill>
        <a:ln w="254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E52F3B2-C221-416C-9D27-9D3B8BB69AB1}" type="parTrans" cxnId="{55435B23-810F-4C11-9422-1225D1EA0D24}">
      <dgm:prSet/>
      <dgm:spPr/>
      <dgm:t>
        <a:bodyPr/>
        <a:lstStyle/>
        <a:p>
          <a:endParaRPr lang="en-US"/>
        </a:p>
      </dgm:t>
    </dgm:pt>
    <dgm:pt modelId="{878BF147-A0D8-4E9F-951F-615B931C5C29}" type="pres">
      <dgm:prSet presAssocID="{FE7DC632-F7DF-48DA-B201-AFCFDB5DE695}" presName="cycle" presStyleCnt="0">
        <dgm:presLayoutVars>
          <dgm:dir/>
          <dgm:resizeHandles val="exact"/>
        </dgm:presLayoutVars>
      </dgm:prSet>
      <dgm:spPr/>
    </dgm:pt>
    <dgm:pt modelId="{27D9F27A-77AF-40DF-956C-B6F5188F7952}" type="pres">
      <dgm:prSet presAssocID="{74947FA6-A6F0-4154-92E1-A558BBDED3E8}" presName="node" presStyleLbl="node1" presStyleIdx="0" presStyleCnt="3" custScaleX="102011" custScaleY="44927" custRadScaleRad="108211" custRadScaleInc="-154031">
        <dgm:presLayoutVars>
          <dgm:bulletEnabled val="1"/>
        </dgm:presLayoutVars>
      </dgm:prSet>
      <dgm:spPr/>
    </dgm:pt>
    <dgm:pt modelId="{F6CB78C6-E268-47BC-B0D0-AF7B897AD1C4}" type="pres">
      <dgm:prSet presAssocID="{74947FA6-A6F0-4154-92E1-A558BBDED3E8}" presName="spNode" presStyleCnt="0"/>
      <dgm:spPr/>
    </dgm:pt>
    <dgm:pt modelId="{4AF32593-ACE5-461A-87CF-300259704B12}" type="pres">
      <dgm:prSet presAssocID="{03219963-63FC-4DC9-A296-CBD56DA4F38B}" presName="sibTrans" presStyleLbl="sibTrans1D1" presStyleIdx="0" presStyleCnt="3"/>
      <dgm:spPr/>
    </dgm:pt>
    <dgm:pt modelId="{6FFDB55E-7F49-48BA-A3EB-ADCF5CCD5E0C}" type="pres">
      <dgm:prSet presAssocID="{FABAF347-9CC3-4BEF-801D-8F0CE4385287}" presName="node" presStyleLbl="node1" presStyleIdx="1" presStyleCnt="3" custScaleX="102011" custScaleY="44927" custRadScaleRad="108527" custRadScaleInc="-144408">
        <dgm:presLayoutVars>
          <dgm:bulletEnabled val="1"/>
        </dgm:presLayoutVars>
      </dgm:prSet>
      <dgm:spPr/>
    </dgm:pt>
    <dgm:pt modelId="{14D3763B-B1D5-42AE-99F2-A80F0B403E44}" type="pres">
      <dgm:prSet presAssocID="{FABAF347-9CC3-4BEF-801D-8F0CE4385287}" presName="spNode" presStyleCnt="0"/>
      <dgm:spPr/>
    </dgm:pt>
    <dgm:pt modelId="{B5C5475C-FD91-474E-A8EF-CEA4ED733E40}" type="pres">
      <dgm:prSet presAssocID="{532BF77D-71DA-4BD1-A8A5-FCECD09EEE8F}" presName="sibTrans" presStyleLbl="sibTrans1D1" presStyleIdx="1" presStyleCnt="3"/>
      <dgm:spPr/>
    </dgm:pt>
    <dgm:pt modelId="{5AF7A642-6006-47E7-A0FD-7BD5A08DD682}" type="pres">
      <dgm:prSet presAssocID="{3AB69A4F-BB2F-47D8-B86E-098808201A3C}" presName="node" presStyleLbl="node1" presStyleIdx="2" presStyleCnt="3" custScaleX="102011" custScaleY="44927" custRadScaleRad="76928" custRadScaleInc="-157558">
        <dgm:presLayoutVars>
          <dgm:bulletEnabled val="1"/>
        </dgm:presLayoutVars>
      </dgm:prSet>
      <dgm:spPr/>
    </dgm:pt>
    <dgm:pt modelId="{7F384A05-F67A-4FBB-9E8D-D5FD5B128F51}" type="pres">
      <dgm:prSet presAssocID="{3AB69A4F-BB2F-47D8-B86E-098808201A3C}" presName="spNode" presStyleCnt="0"/>
      <dgm:spPr/>
    </dgm:pt>
    <dgm:pt modelId="{337542B4-BA50-491E-AB3C-F8A51632924E}" type="pres">
      <dgm:prSet presAssocID="{BA933E30-61C6-470F-8D82-E0D71F8D69C6}" presName="sibTrans" presStyleLbl="sibTrans1D1" presStyleIdx="2" presStyleCnt="3"/>
      <dgm:spPr/>
    </dgm:pt>
  </dgm:ptLst>
  <dgm:cxnLst>
    <dgm:cxn modelId="{55435B23-810F-4C11-9422-1225D1EA0D24}" srcId="{FE7DC632-F7DF-48DA-B201-AFCFDB5DE695}" destId="{FABAF347-9CC3-4BEF-801D-8F0CE4385287}" srcOrd="1" destOrd="0" parTransId="{CE52F3B2-C221-416C-9D27-9D3B8BB69AB1}" sibTransId="{532BF77D-71DA-4BD1-A8A5-FCECD09EEE8F}"/>
    <dgm:cxn modelId="{FBDEFF44-A948-4C57-8F3A-D74573B16105}" type="presOf" srcId="{532BF77D-71DA-4BD1-A8A5-FCECD09EEE8F}" destId="{B5C5475C-FD91-474E-A8EF-CEA4ED733E40}" srcOrd="0" destOrd="0" presId="urn:microsoft.com/office/officeart/2005/8/layout/cycle5"/>
    <dgm:cxn modelId="{CE7E244D-E9A6-4AC6-ADC0-AC722ADAF97F}" type="presOf" srcId="{3AB69A4F-BB2F-47D8-B86E-098808201A3C}" destId="{5AF7A642-6006-47E7-A0FD-7BD5A08DD682}" srcOrd="0" destOrd="0" presId="urn:microsoft.com/office/officeart/2005/8/layout/cycle5"/>
    <dgm:cxn modelId="{79617076-4793-4031-B757-6215F3FD20EA}" type="presOf" srcId="{BA933E30-61C6-470F-8D82-E0D71F8D69C6}" destId="{337542B4-BA50-491E-AB3C-F8A51632924E}" srcOrd="0" destOrd="0" presId="urn:microsoft.com/office/officeart/2005/8/layout/cycle5"/>
    <dgm:cxn modelId="{26426B89-65DA-4C38-8F2E-62E27256CAFD}" srcId="{FE7DC632-F7DF-48DA-B201-AFCFDB5DE695}" destId="{74947FA6-A6F0-4154-92E1-A558BBDED3E8}" srcOrd="0" destOrd="0" parTransId="{05E459AF-DF30-4960-AB5C-5DACD7175E7B}" sibTransId="{03219963-63FC-4DC9-A296-CBD56DA4F38B}"/>
    <dgm:cxn modelId="{0C0BB28A-1C9E-4BD7-93B7-7A6F564A06CA}" type="presOf" srcId="{FE7DC632-F7DF-48DA-B201-AFCFDB5DE695}" destId="{878BF147-A0D8-4E9F-951F-615B931C5C29}" srcOrd="0" destOrd="0" presId="urn:microsoft.com/office/officeart/2005/8/layout/cycle5"/>
    <dgm:cxn modelId="{BFF838B8-0126-4BD7-8EEC-E5330A37DEC1}" type="presOf" srcId="{FABAF347-9CC3-4BEF-801D-8F0CE4385287}" destId="{6FFDB55E-7F49-48BA-A3EB-ADCF5CCD5E0C}" srcOrd="0" destOrd="0" presId="urn:microsoft.com/office/officeart/2005/8/layout/cycle5"/>
    <dgm:cxn modelId="{26A164EA-136D-4132-B3C0-EE60D5805744}" srcId="{FE7DC632-F7DF-48DA-B201-AFCFDB5DE695}" destId="{3AB69A4F-BB2F-47D8-B86E-098808201A3C}" srcOrd="2" destOrd="0" parTransId="{193C7549-D02A-40F8-8BB2-B089DF8BF85E}" sibTransId="{BA933E30-61C6-470F-8D82-E0D71F8D69C6}"/>
    <dgm:cxn modelId="{42259AEE-6169-40C4-BA06-F07A92A6C0CE}" type="presOf" srcId="{03219963-63FC-4DC9-A296-CBD56DA4F38B}" destId="{4AF32593-ACE5-461A-87CF-300259704B12}" srcOrd="0" destOrd="0" presId="urn:microsoft.com/office/officeart/2005/8/layout/cycle5"/>
    <dgm:cxn modelId="{7DCEA0FC-A958-4A5B-8FA2-FFCD0F5D29B3}" type="presOf" srcId="{74947FA6-A6F0-4154-92E1-A558BBDED3E8}" destId="{27D9F27A-77AF-40DF-956C-B6F5188F7952}" srcOrd="0" destOrd="0" presId="urn:microsoft.com/office/officeart/2005/8/layout/cycle5"/>
    <dgm:cxn modelId="{DCADA1F7-9E40-49C0-8ED7-E92025F797D7}" type="presParOf" srcId="{878BF147-A0D8-4E9F-951F-615B931C5C29}" destId="{27D9F27A-77AF-40DF-956C-B6F5188F7952}" srcOrd="0" destOrd="0" presId="urn:microsoft.com/office/officeart/2005/8/layout/cycle5"/>
    <dgm:cxn modelId="{F31FD356-6000-47F1-A910-C1D665953292}" type="presParOf" srcId="{878BF147-A0D8-4E9F-951F-615B931C5C29}" destId="{F6CB78C6-E268-47BC-B0D0-AF7B897AD1C4}" srcOrd="1" destOrd="0" presId="urn:microsoft.com/office/officeart/2005/8/layout/cycle5"/>
    <dgm:cxn modelId="{9F8B98E3-FDC0-47A2-8E7B-B3CAF3FE8355}" type="presParOf" srcId="{878BF147-A0D8-4E9F-951F-615B931C5C29}" destId="{4AF32593-ACE5-461A-87CF-300259704B12}" srcOrd="2" destOrd="0" presId="urn:microsoft.com/office/officeart/2005/8/layout/cycle5"/>
    <dgm:cxn modelId="{B5010594-04EF-4CAE-927A-8117E926A0DF}" type="presParOf" srcId="{878BF147-A0D8-4E9F-951F-615B931C5C29}" destId="{6FFDB55E-7F49-48BA-A3EB-ADCF5CCD5E0C}" srcOrd="3" destOrd="0" presId="urn:microsoft.com/office/officeart/2005/8/layout/cycle5"/>
    <dgm:cxn modelId="{E7BB2F22-AB1A-4189-A803-64B51188377F}" type="presParOf" srcId="{878BF147-A0D8-4E9F-951F-615B931C5C29}" destId="{14D3763B-B1D5-42AE-99F2-A80F0B403E44}" srcOrd="4" destOrd="0" presId="urn:microsoft.com/office/officeart/2005/8/layout/cycle5"/>
    <dgm:cxn modelId="{8A9822DD-4D43-4076-B87B-1B28477AA78E}" type="presParOf" srcId="{878BF147-A0D8-4E9F-951F-615B931C5C29}" destId="{B5C5475C-FD91-474E-A8EF-CEA4ED733E40}" srcOrd="5" destOrd="0" presId="urn:microsoft.com/office/officeart/2005/8/layout/cycle5"/>
    <dgm:cxn modelId="{B78DA818-AEC2-4ED6-B351-550E38F41ECD}" type="presParOf" srcId="{878BF147-A0D8-4E9F-951F-615B931C5C29}" destId="{5AF7A642-6006-47E7-A0FD-7BD5A08DD682}" srcOrd="6" destOrd="0" presId="urn:microsoft.com/office/officeart/2005/8/layout/cycle5"/>
    <dgm:cxn modelId="{18B1E9D7-AD09-48CF-96E4-1247D7B34DDD}" type="presParOf" srcId="{878BF147-A0D8-4E9F-951F-615B931C5C29}" destId="{7F384A05-F67A-4FBB-9E8D-D5FD5B128F51}" srcOrd="7" destOrd="0" presId="urn:microsoft.com/office/officeart/2005/8/layout/cycle5"/>
    <dgm:cxn modelId="{27AA16AD-337F-47D6-A06F-0CD77DBB5368}" type="presParOf" srcId="{878BF147-A0D8-4E9F-951F-615B931C5C29}" destId="{337542B4-BA50-491E-AB3C-F8A51632924E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8CEF9B-E446-4994-A643-0226307BAC3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0FBC41-BC10-4618-89A0-E345AFD1D700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Genomic</a:t>
          </a:r>
          <a:br>
            <a:rPr lang="en-US" sz="3600" dirty="0">
              <a:solidFill>
                <a:schemeClr val="tx1"/>
              </a:solidFill>
            </a:rPr>
          </a:br>
          <a:r>
            <a:rPr lang="en-US" sz="3600" dirty="0">
              <a:solidFill>
                <a:schemeClr val="tx1"/>
              </a:solidFill>
            </a:rPr>
            <a:t>Composition</a:t>
          </a:r>
        </a:p>
      </dgm:t>
    </dgm:pt>
    <dgm:pt modelId="{81F7708B-3363-43C9-AB98-31909231E735}" type="parTrans" cxnId="{D0FEFDAB-8656-4572-87A3-D355CAB1B9C7}">
      <dgm:prSet/>
      <dgm:spPr/>
      <dgm:t>
        <a:bodyPr/>
        <a:lstStyle/>
        <a:p>
          <a:endParaRPr lang="en-US"/>
        </a:p>
      </dgm:t>
    </dgm:pt>
    <dgm:pt modelId="{33ED8550-9ABA-4AAE-909F-0812FA8A3598}" type="sibTrans" cxnId="{D0FEFDAB-8656-4572-87A3-D355CAB1B9C7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B0088E36-8B81-4546-8415-CADEDEDC3025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Capacity for Dietary Carbohydrate Metabolism</a:t>
          </a:r>
        </a:p>
      </dgm:t>
    </dgm:pt>
    <dgm:pt modelId="{6BA7C298-E768-46A6-9DD3-F1230D5822C0}" type="parTrans" cxnId="{AC81DB10-0E42-4F82-B33E-9D67F51C435E}">
      <dgm:prSet/>
      <dgm:spPr/>
      <dgm:t>
        <a:bodyPr/>
        <a:lstStyle/>
        <a:p>
          <a:endParaRPr lang="en-US"/>
        </a:p>
      </dgm:t>
    </dgm:pt>
    <dgm:pt modelId="{DE580F52-84D8-413D-A321-9137F62911FC}" type="sibTrans" cxnId="{AC81DB10-0E42-4F82-B33E-9D67F51C435E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0A2066C5-036C-4EB5-9535-ED836A7DEB9B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Taxonomic Composition</a:t>
          </a:r>
        </a:p>
      </dgm:t>
    </dgm:pt>
    <dgm:pt modelId="{2D34B33F-9365-4CD8-970A-EC46C0689700}" type="parTrans" cxnId="{F4FCE242-D472-41D0-AB56-11F94BCC1A25}">
      <dgm:prSet/>
      <dgm:spPr/>
      <dgm:t>
        <a:bodyPr/>
        <a:lstStyle/>
        <a:p>
          <a:endParaRPr lang="en-US"/>
        </a:p>
      </dgm:t>
    </dgm:pt>
    <dgm:pt modelId="{8AF9526E-3516-4414-B426-7400A3729404}" type="sibTrans" cxnId="{F4FCE242-D472-41D0-AB56-11F94BCC1A2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CF5DB66A-E702-4ADA-80D4-EFC1841AA120}" type="pres">
      <dgm:prSet presAssocID="{B38CEF9B-E446-4994-A643-0226307BAC39}" presName="Name0" presStyleCnt="0">
        <dgm:presLayoutVars>
          <dgm:dir/>
          <dgm:resizeHandles val="exact"/>
        </dgm:presLayoutVars>
      </dgm:prSet>
      <dgm:spPr/>
    </dgm:pt>
    <dgm:pt modelId="{90BF5ED8-93FE-46D9-BAB1-2C5787862ECB}" type="pres">
      <dgm:prSet presAssocID="{D90FBC41-BC10-4618-89A0-E345AFD1D700}" presName="node" presStyleLbl="node1" presStyleIdx="0" presStyleCnt="3" custScaleX="128878" custScaleY="100390" custRadScaleRad="125019" custRadScaleInc="74998">
        <dgm:presLayoutVars>
          <dgm:bulletEnabled val="1"/>
        </dgm:presLayoutVars>
      </dgm:prSet>
      <dgm:spPr/>
    </dgm:pt>
    <dgm:pt modelId="{215CC0CF-B6FB-48BB-8CE0-342FDECCEF3F}" type="pres">
      <dgm:prSet presAssocID="{33ED8550-9ABA-4AAE-909F-0812FA8A3598}" presName="sibTrans" presStyleLbl="sibTrans2D1" presStyleIdx="0" presStyleCnt="3" custScaleX="106089" custLinFactNeighborX="524" custLinFactNeighborY="-10749"/>
      <dgm:spPr/>
    </dgm:pt>
    <dgm:pt modelId="{A8F38837-DE51-4216-9399-0EBC94FA2959}" type="pres">
      <dgm:prSet presAssocID="{33ED8550-9ABA-4AAE-909F-0812FA8A3598}" presName="connectorText" presStyleLbl="sibTrans2D1" presStyleIdx="0" presStyleCnt="3"/>
      <dgm:spPr/>
    </dgm:pt>
    <dgm:pt modelId="{F40AA6C9-8113-438A-925B-F0FA8C858C65}" type="pres">
      <dgm:prSet presAssocID="{B0088E36-8B81-4546-8415-CADEDEDC3025}" presName="node" presStyleLbl="node1" presStyleIdx="1" presStyleCnt="3" custScaleX="128735" custScaleY="100390" custRadScaleRad="44406" custRadScaleInc="103834">
        <dgm:presLayoutVars>
          <dgm:bulletEnabled val="1"/>
        </dgm:presLayoutVars>
      </dgm:prSet>
      <dgm:spPr/>
    </dgm:pt>
    <dgm:pt modelId="{A4627728-DBCC-41DC-9C66-BD8A8E9EBAE7}" type="pres">
      <dgm:prSet presAssocID="{DE580F52-84D8-413D-A321-9137F62911FC}" presName="sibTrans" presStyleLbl="sibTrans2D1" presStyleIdx="1" presStyleCnt="3" custAng="10817936" custScaleX="106089" custLinFactNeighborX="-2097" custLinFactNeighborY="-8589"/>
      <dgm:spPr/>
    </dgm:pt>
    <dgm:pt modelId="{C838302F-4F1C-46DC-8896-1320EE67D011}" type="pres">
      <dgm:prSet presAssocID="{DE580F52-84D8-413D-A321-9137F62911FC}" presName="connectorText" presStyleLbl="sibTrans2D1" presStyleIdx="1" presStyleCnt="3"/>
      <dgm:spPr/>
    </dgm:pt>
    <dgm:pt modelId="{3AD6C4BC-BC82-4959-AEF5-1593AAA2C1F0}" type="pres">
      <dgm:prSet presAssocID="{0A2066C5-036C-4EB5-9535-ED836A7DEB9B}" presName="node" presStyleLbl="node1" presStyleIdx="2" presStyleCnt="3" custScaleX="128878" custScaleY="100390" custRadScaleRad="128662" custRadScaleInc="122359">
        <dgm:presLayoutVars>
          <dgm:bulletEnabled val="1"/>
        </dgm:presLayoutVars>
      </dgm:prSet>
      <dgm:spPr/>
    </dgm:pt>
    <dgm:pt modelId="{6BAB8A6D-EDB2-4F30-A305-0B180A7459E3}" type="pres">
      <dgm:prSet presAssocID="{8AF9526E-3516-4414-B426-7400A3729404}" presName="sibTrans" presStyleLbl="sibTrans2D1" presStyleIdx="2" presStyleCnt="3" custScaleX="106089" custLinFactNeighborX="1111" custLinFactNeighborY="3119"/>
      <dgm:spPr/>
    </dgm:pt>
    <dgm:pt modelId="{CC764868-6CFB-48A4-84EA-F88C84121867}" type="pres">
      <dgm:prSet presAssocID="{8AF9526E-3516-4414-B426-7400A3729404}" presName="connectorText" presStyleLbl="sibTrans2D1" presStyleIdx="2" presStyleCnt="3"/>
      <dgm:spPr/>
    </dgm:pt>
  </dgm:ptLst>
  <dgm:cxnLst>
    <dgm:cxn modelId="{AC81DB10-0E42-4F82-B33E-9D67F51C435E}" srcId="{B38CEF9B-E446-4994-A643-0226307BAC39}" destId="{B0088E36-8B81-4546-8415-CADEDEDC3025}" srcOrd="1" destOrd="0" parTransId="{6BA7C298-E768-46A6-9DD3-F1230D5822C0}" sibTransId="{DE580F52-84D8-413D-A321-9137F62911FC}"/>
    <dgm:cxn modelId="{82CAF214-40B6-4387-AF4D-983494AF3330}" type="presOf" srcId="{33ED8550-9ABA-4AAE-909F-0812FA8A3598}" destId="{A8F38837-DE51-4216-9399-0EBC94FA2959}" srcOrd="1" destOrd="0" presId="urn:microsoft.com/office/officeart/2005/8/layout/cycle7"/>
    <dgm:cxn modelId="{F4FCE242-D472-41D0-AB56-11F94BCC1A25}" srcId="{B38CEF9B-E446-4994-A643-0226307BAC39}" destId="{0A2066C5-036C-4EB5-9535-ED836A7DEB9B}" srcOrd="2" destOrd="0" parTransId="{2D34B33F-9365-4CD8-970A-EC46C0689700}" sibTransId="{8AF9526E-3516-4414-B426-7400A3729404}"/>
    <dgm:cxn modelId="{7DD32667-5017-416E-A9CD-C7505AC091D1}" type="presOf" srcId="{0A2066C5-036C-4EB5-9535-ED836A7DEB9B}" destId="{3AD6C4BC-BC82-4959-AEF5-1593AAA2C1F0}" srcOrd="0" destOrd="0" presId="urn:microsoft.com/office/officeart/2005/8/layout/cycle7"/>
    <dgm:cxn modelId="{77B84274-0FC0-4037-81AA-AD7A7C9066BA}" type="presOf" srcId="{D90FBC41-BC10-4618-89A0-E345AFD1D700}" destId="{90BF5ED8-93FE-46D9-BAB1-2C5787862ECB}" srcOrd="0" destOrd="0" presId="urn:microsoft.com/office/officeart/2005/8/layout/cycle7"/>
    <dgm:cxn modelId="{79B9677C-C05A-425E-A51A-FEB3C80A9A12}" type="presOf" srcId="{8AF9526E-3516-4414-B426-7400A3729404}" destId="{6BAB8A6D-EDB2-4F30-A305-0B180A7459E3}" srcOrd="0" destOrd="0" presId="urn:microsoft.com/office/officeart/2005/8/layout/cycle7"/>
    <dgm:cxn modelId="{96A0E787-2482-4E50-BC6A-95BF486359A6}" type="presOf" srcId="{B0088E36-8B81-4546-8415-CADEDEDC3025}" destId="{F40AA6C9-8113-438A-925B-F0FA8C858C65}" srcOrd="0" destOrd="0" presId="urn:microsoft.com/office/officeart/2005/8/layout/cycle7"/>
    <dgm:cxn modelId="{42513892-D5CD-4BC1-B1DB-C88C66CC61C3}" type="presOf" srcId="{33ED8550-9ABA-4AAE-909F-0812FA8A3598}" destId="{215CC0CF-B6FB-48BB-8CE0-342FDECCEF3F}" srcOrd="0" destOrd="0" presId="urn:microsoft.com/office/officeart/2005/8/layout/cycle7"/>
    <dgm:cxn modelId="{D0FEFDAB-8656-4572-87A3-D355CAB1B9C7}" srcId="{B38CEF9B-E446-4994-A643-0226307BAC39}" destId="{D90FBC41-BC10-4618-89A0-E345AFD1D700}" srcOrd="0" destOrd="0" parTransId="{81F7708B-3363-43C9-AB98-31909231E735}" sibTransId="{33ED8550-9ABA-4AAE-909F-0812FA8A3598}"/>
    <dgm:cxn modelId="{BE0B3BBA-7D82-461B-9EB6-06944A599EA1}" type="presOf" srcId="{DE580F52-84D8-413D-A321-9137F62911FC}" destId="{A4627728-DBCC-41DC-9C66-BD8A8E9EBAE7}" srcOrd="0" destOrd="0" presId="urn:microsoft.com/office/officeart/2005/8/layout/cycle7"/>
    <dgm:cxn modelId="{891AF5D1-68D1-4B0D-87C2-C4EA574EDB74}" type="presOf" srcId="{DE580F52-84D8-413D-A321-9137F62911FC}" destId="{C838302F-4F1C-46DC-8896-1320EE67D011}" srcOrd="1" destOrd="0" presId="urn:microsoft.com/office/officeart/2005/8/layout/cycle7"/>
    <dgm:cxn modelId="{43527CE5-2825-4963-9EC0-723D468830FF}" type="presOf" srcId="{8AF9526E-3516-4414-B426-7400A3729404}" destId="{CC764868-6CFB-48A4-84EA-F88C84121867}" srcOrd="1" destOrd="0" presId="urn:microsoft.com/office/officeart/2005/8/layout/cycle7"/>
    <dgm:cxn modelId="{43235DFA-AC21-46A5-B6BD-5406BAAFF5A5}" type="presOf" srcId="{B38CEF9B-E446-4994-A643-0226307BAC39}" destId="{CF5DB66A-E702-4ADA-80D4-EFC1841AA120}" srcOrd="0" destOrd="0" presId="urn:microsoft.com/office/officeart/2005/8/layout/cycle7"/>
    <dgm:cxn modelId="{7158005F-F2B3-42E8-98B4-3DB741C7C340}" type="presParOf" srcId="{CF5DB66A-E702-4ADA-80D4-EFC1841AA120}" destId="{90BF5ED8-93FE-46D9-BAB1-2C5787862ECB}" srcOrd="0" destOrd="0" presId="urn:microsoft.com/office/officeart/2005/8/layout/cycle7"/>
    <dgm:cxn modelId="{A8B7CD75-4EAD-48B4-ADEA-34034A1B3A89}" type="presParOf" srcId="{CF5DB66A-E702-4ADA-80D4-EFC1841AA120}" destId="{215CC0CF-B6FB-48BB-8CE0-342FDECCEF3F}" srcOrd="1" destOrd="0" presId="urn:microsoft.com/office/officeart/2005/8/layout/cycle7"/>
    <dgm:cxn modelId="{AF36D879-F4E5-4C4E-A8C5-18DB8423A1B3}" type="presParOf" srcId="{215CC0CF-B6FB-48BB-8CE0-342FDECCEF3F}" destId="{A8F38837-DE51-4216-9399-0EBC94FA2959}" srcOrd="0" destOrd="0" presId="urn:microsoft.com/office/officeart/2005/8/layout/cycle7"/>
    <dgm:cxn modelId="{7741642D-44A6-4FE5-9F7E-C27E6B127945}" type="presParOf" srcId="{CF5DB66A-E702-4ADA-80D4-EFC1841AA120}" destId="{F40AA6C9-8113-438A-925B-F0FA8C858C65}" srcOrd="2" destOrd="0" presId="urn:microsoft.com/office/officeart/2005/8/layout/cycle7"/>
    <dgm:cxn modelId="{36820FB7-5969-4652-8C61-6CD3A742C579}" type="presParOf" srcId="{CF5DB66A-E702-4ADA-80D4-EFC1841AA120}" destId="{A4627728-DBCC-41DC-9C66-BD8A8E9EBAE7}" srcOrd="3" destOrd="0" presId="urn:microsoft.com/office/officeart/2005/8/layout/cycle7"/>
    <dgm:cxn modelId="{64C408E3-2E77-4D9E-9A3A-56CB548385D9}" type="presParOf" srcId="{A4627728-DBCC-41DC-9C66-BD8A8E9EBAE7}" destId="{C838302F-4F1C-46DC-8896-1320EE67D011}" srcOrd="0" destOrd="0" presId="urn:microsoft.com/office/officeart/2005/8/layout/cycle7"/>
    <dgm:cxn modelId="{7DFEC113-706E-4DB3-9F1A-1DFBB3165A54}" type="presParOf" srcId="{CF5DB66A-E702-4ADA-80D4-EFC1841AA120}" destId="{3AD6C4BC-BC82-4959-AEF5-1593AAA2C1F0}" srcOrd="4" destOrd="0" presId="urn:microsoft.com/office/officeart/2005/8/layout/cycle7"/>
    <dgm:cxn modelId="{AC0F40C0-F420-4524-BAB5-FE73B59EF41C}" type="presParOf" srcId="{CF5DB66A-E702-4ADA-80D4-EFC1841AA120}" destId="{6BAB8A6D-EDB2-4F30-A305-0B180A7459E3}" srcOrd="5" destOrd="0" presId="urn:microsoft.com/office/officeart/2005/8/layout/cycle7"/>
    <dgm:cxn modelId="{03977727-B7FC-4552-A7B4-57735FBFD2CA}" type="presParOf" srcId="{6BAB8A6D-EDB2-4F30-A305-0B180A7459E3}" destId="{CC764868-6CFB-48A4-84EA-F88C8412186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8CEF9B-E446-4994-A643-0226307BAC3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0FBC41-BC10-4618-89A0-E345AFD1D700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Genomic</a:t>
          </a:r>
          <a:br>
            <a:rPr lang="en-US" sz="3600" dirty="0">
              <a:solidFill>
                <a:schemeClr val="tx1"/>
              </a:solidFill>
            </a:rPr>
          </a:br>
          <a:r>
            <a:rPr lang="en-US" sz="3600" dirty="0">
              <a:solidFill>
                <a:schemeClr val="tx1"/>
              </a:solidFill>
            </a:rPr>
            <a:t>Composition</a:t>
          </a:r>
        </a:p>
      </dgm:t>
    </dgm:pt>
    <dgm:pt modelId="{81F7708B-3363-43C9-AB98-31909231E735}" type="parTrans" cxnId="{D0FEFDAB-8656-4572-87A3-D355CAB1B9C7}">
      <dgm:prSet/>
      <dgm:spPr/>
      <dgm:t>
        <a:bodyPr/>
        <a:lstStyle/>
        <a:p>
          <a:endParaRPr lang="en-US"/>
        </a:p>
      </dgm:t>
    </dgm:pt>
    <dgm:pt modelId="{33ED8550-9ABA-4AAE-909F-0812FA8A3598}" type="sibTrans" cxnId="{D0FEFDAB-8656-4572-87A3-D355CAB1B9C7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B0088E36-8B81-4546-8415-CADEDEDC3025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Capacity for Dietary Carbohydrate Metabolism</a:t>
          </a:r>
        </a:p>
      </dgm:t>
    </dgm:pt>
    <dgm:pt modelId="{6BA7C298-E768-46A6-9DD3-F1230D5822C0}" type="parTrans" cxnId="{AC81DB10-0E42-4F82-B33E-9D67F51C435E}">
      <dgm:prSet/>
      <dgm:spPr/>
      <dgm:t>
        <a:bodyPr/>
        <a:lstStyle/>
        <a:p>
          <a:endParaRPr lang="en-US"/>
        </a:p>
      </dgm:t>
    </dgm:pt>
    <dgm:pt modelId="{DE580F52-84D8-413D-A321-9137F62911FC}" type="sibTrans" cxnId="{AC81DB10-0E42-4F82-B33E-9D67F51C435E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0A2066C5-036C-4EB5-9535-ED836A7DEB9B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Taxonomic Composition</a:t>
          </a:r>
        </a:p>
      </dgm:t>
    </dgm:pt>
    <dgm:pt modelId="{2D34B33F-9365-4CD8-970A-EC46C0689700}" type="parTrans" cxnId="{F4FCE242-D472-41D0-AB56-11F94BCC1A25}">
      <dgm:prSet/>
      <dgm:spPr/>
      <dgm:t>
        <a:bodyPr/>
        <a:lstStyle/>
        <a:p>
          <a:endParaRPr lang="en-US"/>
        </a:p>
      </dgm:t>
    </dgm:pt>
    <dgm:pt modelId="{8AF9526E-3516-4414-B426-7400A3729404}" type="sibTrans" cxnId="{F4FCE242-D472-41D0-AB56-11F94BCC1A2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CF5DB66A-E702-4ADA-80D4-EFC1841AA120}" type="pres">
      <dgm:prSet presAssocID="{B38CEF9B-E446-4994-A643-0226307BAC39}" presName="Name0" presStyleCnt="0">
        <dgm:presLayoutVars>
          <dgm:dir/>
          <dgm:resizeHandles val="exact"/>
        </dgm:presLayoutVars>
      </dgm:prSet>
      <dgm:spPr/>
    </dgm:pt>
    <dgm:pt modelId="{90BF5ED8-93FE-46D9-BAB1-2C5787862ECB}" type="pres">
      <dgm:prSet presAssocID="{D90FBC41-BC10-4618-89A0-E345AFD1D700}" presName="node" presStyleLbl="node1" presStyleIdx="0" presStyleCnt="3" custScaleX="128878" custScaleY="100390" custRadScaleRad="125019" custRadScaleInc="74998">
        <dgm:presLayoutVars>
          <dgm:bulletEnabled val="1"/>
        </dgm:presLayoutVars>
      </dgm:prSet>
      <dgm:spPr/>
    </dgm:pt>
    <dgm:pt modelId="{215CC0CF-B6FB-48BB-8CE0-342FDECCEF3F}" type="pres">
      <dgm:prSet presAssocID="{33ED8550-9ABA-4AAE-909F-0812FA8A3598}" presName="sibTrans" presStyleLbl="sibTrans2D1" presStyleIdx="0" presStyleCnt="3" custScaleX="106089" custLinFactNeighborX="524" custLinFactNeighborY="-10749"/>
      <dgm:spPr/>
    </dgm:pt>
    <dgm:pt modelId="{A8F38837-DE51-4216-9399-0EBC94FA2959}" type="pres">
      <dgm:prSet presAssocID="{33ED8550-9ABA-4AAE-909F-0812FA8A3598}" presName="connectorText" presStyleLbl="sibTrans2D1" presStyleIdx="0" presStyleCnt="3"/>
      <dgm:spPr/>
    </dgm:pt>
    <dgm:pt modelId="{F40AA6C9-8113-438A-925B-F0FA8C858C65}" type="pres">
      <dgm:prSet presAssocID="{B0088E36-8B81-4546-8415-CADEDEDC3025}" presName="node" presStyleLbl="node1" presStyleIdx="1" presStyleCnt="3" custScaleX="128735" custScaleY="100390" custRadScaleRad="44406" custRadScaleInc="103834">
        <dgm:presLayoutVars>
          <dgm:bulletEnabled val="1"/>
        </dgm:presLayoutVars>
      </dgm:prSet>
      <dgm:spPr/>
    </dgm:pt>
    <dgm:pt modelId="{A4627728-DBCC-41DC-9C66-BD8A8E9EBAE7}" type="pres">
      <dgm:prSet presAssocID="{DE580F52-84D8-413D-A321-9137F62911FC}" presName="sibTrans" presStyleLbl="sibTrans2D1" presStyleIdx="1" presStyleCnt="3" custAng="10817936" custScaleX="106089" custLinFactNeighborX="-2097" custLinFactNeighborY="-8589"/>
      <dgm:spPr/>
    </dgm:pt>
    <dgm:pt modelId="{C838302F-4F1C-46DC-8896-1320EE67D011}" type="pres">
      <dgm:prSet presAssocID="{DE580F52-84D8-413D-A321-9137F62911FC}" presName="connectorText" presStyleLbl="sibTrans2D1" presStyleIdx="1" presStyleCnt="3"/>
      <dgm:spPr/>
    </dgm:pt>
    <dgm:pt modelId="{3AD6C4BC-BC82-4959-AEF5-1593AAA2C1F0}" type="pres">
      <dgm:prSet presAssocID="{0A2066C5-036C-4EB5-9535-ED836A7DEB9B}" presName="node" presStyleLbl="node1" presStyleIdx="2" presStyleCnt="3" custScaleX="128878" custScaleY="100390" custRadScaleRad="128662" custRadScaleInc="122359">
        <dgm:presLayoutVars>
          <dgm:bulletEnabled val="1"/>
        </dgm:presLayoutVars>
      </dgm:prSet>
      <dgm:spPr/>
    </dgm:pt>
    <dgm:pt modelId="{6BAB8A6D-EDB2-4F30-A305-0B180A7459E3}" type="pres">
      <dgm:prSet presAssocID="{8AF9526E-3516-4414-B426-7400A3729404}" presName="sibTrans" presStyleLbl="sibTrans2D1" presStyleIdx="2" presStyleCnt="3" custScaleX="106089" custLinFactNeighborX="1111" custLinFactNeighborY="3119"/>
      <dgm:spPr/>
    </dgm:pt>
    <dgm:pt modelId="{CC764868-6CFB-48A4-84EA-F88C84121867}" type="pres">
      <dgm:prSet presAssocID="{8AF9526E-3516-4414-B426-7400A3729404}" presName="connectorText" presStyleLbl="sibTrans2D1" presStyleIdx="2" presStyleCnt="3"/>
      <dgm:spPr/>
    </dgm:pt>
  </dgm:ptLst>
  <dgm:cxnLst>
    <dgm:cxn modelId="{AC81DB10-0E42-4F82-B33E-9D67F51C435E}" srcId="{B38CEF9B-E446-4994-A643-0226307BAC39}" destId="{B0088E36-8B81-4546-8415-CADEDEDC3025}" srcOrd="1" destOrd="0" parTransId="{6BA7C298-E768-46A6-9DD3-F1230D5822C0}" sibTransId="{DE580F52-84D8-413D-A321-9137F62911FC}"/>
    <dgm:cxn modelId="{82CAF214-40B6-4387-AF4D-983494AF3330}" type="presOf" srcId="{33ED8550-9ABA-4AAE-909F-0812FA8A3598}" destId="{A8F38837-DE51-4216-9399-0EBC94FA2959}" srcOrd="1" destOrd="0" presId="urn:microsoft.com/office/officeart/2005/8/layout/cycle7"/>
    <dgm:cxn modelId="{F4FCE242-D472-41D0-AB56-11F94BCC1A25}" srcId="{B38CEF9B-E446-4994-A643-0226307BAC39}" destId="{0A2066C5-036C-4EB5-9535-ED836A7DEB9B}" srcOrd="2" destOrd="0" parTransId="{2D34B33F-9365-4CD8-970A-EC46C0689700}" sibTransId="{8AF9526E-3516-4414-B426-7400A3729404}"/>
    <dgm:cxn modelId="{7DD32667-5017-416E-A9CD-C7505AC091D1}" type="presOf" srcId="{0A2066C5-036C-4EB5-9535-ED836A7DEB9B}" destId="{3AD6C4BC-BC82-4959-AEF5-1593AAA2C1F0}" srcOrd="0" destOrd="0" presId="urn:microsoft.com/office/officeart/2005/8/layout/cycle7"/>
    <dgm:cxn modelId="{77B84274-0FC0-4037-81AA-AD7A7C9066BA}" type="presOf" srcId="{D90FBC41-BC10-4618-89A0-E345AFD1D700}" destId="{90BF5ED8-93FE-46D9-BAB1-2C5787862ECB}" srcOrd="0" destOrd="0" presId="urn:microsoft.com/office/officeart/2005/8/layout/cycle7"/>
    <dgm:cxn modelId="{79B9677C-C05A-425E-A51A-FEB3C80A9A12}" type="presOf" srcId="{8AF9526E-3516-4414-B426-7400A3729404}" destId="{6BAB8A6D-EDB2-4F30-A305-0B180A7459E3}" srcOrd="0" destOrd="0" presId="urn:microsoft.com/office/officeart/2005/8/layout/cycle7"/>
    <dgm:cxn modelId="{96A0E787-2482-4E50-BC6A-95BF486359A6}" type="presOf" srcId="{B0088E36-8B81-4546-8415-CADEDEDC3025}" destId="{F40AA6C9-8113-438A-925B-F0FA8C858C65}" srcOrd="0" destOrd="0" presId="urn:microsoft.com/office/officeart/2005/8/layout/cycle7"/>
    <dgm:cxn modelId="{42513892-D5CD-4BC1-B1DB-C88C66CC61C3}" type="presOf" srcId="{33ED8550-9ABA-4AAE-909F-0812FA8A3598}" destId="{215CC0CF-B6FB-48BB-8CE0-342FDECCEF3F}" srcOrd="0" destOrd="0" presId="urn:microsoft.com/office/officeart/2005/8/layout/cycle7"/>
    <dgm:cxn modelId="{D0FEFDAB-8656-4572-87A3-D355CAB1B9C7}" srcId="{B38CEF9B-E446-4994-A643-0226307BAC39}" destId="{D90FBC41-BC10-4618-89A0-E345AFD1D700}" srcOrd="0" destOrd="0" parTransId="{81F7708B-3363-43C9-AB98-31909231E735}" sibTransId="{33ED8550-9ABA-4AAE-909F-0812FA8A3598}"/>
    <dgm:cxn modelId="{BE0B3BBA-7D82-461B-9EB6-06944A599EA1}" type="presOf" srcId="{DE580F52-84D8-413D-A321-9137F62911FC}" destId="{A4627728-DBCC-41DC-9C66-BD8A8E9EBAE7}" srcOrd="0" destOrd="0" presId="urn:microsoft.com/office/officeart/2005/8/layout/cycle7"/>
    <dgm:cxn modelId="{891AF5D1-68D1-4B0D-87C2-C4EA574EDB74}" type="presOf" srcId="{DE580F52-84D8-413D-A321-9137F62911FC}" destId="{C838302F-4F1C-46DC-8896-1320EE67D011}" srcOrd="1" destOrd="0" presId="urn:microsoft.com/office/officeart/2005/8/layout/cycle7"/>
    <dgm:cxn modelId="{43527CE5-2825-4963-9EC0-723D468830FF}" type="presOf" srcId="{8AF9526E-3516-4414-B426-7400A3729404}" destId="{CC764868-6CFB-48A4-84EA-F88C84121867}" srcOrd="1" destOrd="0" presId="urn:microsoft.com/office/officeart/2005/8/layout/cycle7"/>
    <dgm:cxn modelId="{43235DFA-AC21-46A5-B6BD-5406BAAFF5A5}" type="presOf" srcId="{B38CEF9B-E446-4994-A643-0226307BAC39}" destId="{CF5DB66A-E702-4ADA-80D4-EFC1841AA120}" srcOrd="0" destOrd="0" presId="urn:microsoft.com/office/officeart/2005/8/layout/cycle7"/>
    <dgm:cxn modelId="{7158005F-F2B3-42E8-98B4-3DB741C7C340}" type="presParOf" srcId="{CF5DB66A-E702-4ADA-80D4-EFC1841AA120}" destId="{90BF5ED8-93FE-46D9-BAB1-2C5787862ECB}" srcOrd="0" destOrd="0" presId="urn:microsoft.com/office/officeart/2005/8/layout/cycle7"/>
    <dgm:cxn modelId="{A8B7CD75-4EAD-48B4-ADEA-34034A1B3A89}" type="presParOf" srcId="{CF5DB66A-E702-4ADA-80D4-EFC1841AA120}" destId="{215CC0CF-B6FB-48BB-8CE0-342FDECCEF3F}" srcOrd="1" destOrd="0" presId="urn:microsoft.com/office/officeart/2005/8/layout/cycle7"/>
    <dgm:cxn modelId="{AF36D879-F4E5-4C4E-A8C5-18DB8423A1B3}" type="presParOf" srcId="{215CC0CF-B6FB-48BB-8CE0-342FDECCEF3F}" destId="{A8F38837-DE51-4216-9399-0EBC94FA2959}" srcOrd="0" destOrd="0" presId="urn:microsoft.com/office/officeart/2005/8/layout/cycle7"/>
    <dgm:cxn modelId="{7741642D-44A6-4FE5-9F7E-C27E6B127945}" type="presParOf" srcId="{CF5DB66A-E702-4ADA-80D4-EFC1841AA120}" destId="{F40AA6C9-8113-438A-925B-F0FA8C858C65}" srcOrd="2" destOrd="0" presId="urn:microsoft.com/office/officeart/2005/8/layout/cycle7"/>
    <dgm:cxn modelId="{36820FB7-5969-4652-8C61-6CD3A742C579}" type="presParOf" srcId="{CF5DB66A-E702-4ADA-80D4-EFC1841AA120}" destId="{A4627728-DBCC-41DC-9C66-BD8A8E9EBAE7}" srcOrd="3" destOrd="0" presId="urn:microsoft.com/office/officeart/2005/8/layout/cycle7"/>
    <dgm:cxn modelId="{64C408E3-2E77-4D9E-9A3A-56CB548385D9}" type="presParOf" srcId="{A4627728-DBCC-41DC-9C66-BD8A8E9EBAE7}" destId="{C838302F-4F1C-46DC-8896-1320EE67D011}" srcOrd="0" destOrd="0" presId="urn:microsoft.com/office/officeart/2005/8/layout/cycle7"/>
    <dgm:cxn modelId="{7DFEC113-706E-4DB3-9F1A-1DFBB3165A54}" type="presParOf" srcId="{CF5DB66A-E702-4ADA-80D4-EFC1841AA120}" destId="{3AD6C4BC-BC82-4959-AEF5-1593AAA2C1F0}" srcOrd="4" destOrd="0" presId="urn:microsoft.com/office/officeart/2005/8/layout/cycle7"/>
    <dgm:cxn modelId="{AC0F40C0-F420-4524-BAB5-FE73B59EF41C}" type="presParOf" srcId="{CF5DB66A-E702-4ADA-80D4-EFC1841AA120}" destId="{6BAB8A6D-EDB2-4F30-A305-0B180A7459E3}" srcOrd="5" destOrd="0" presId="urn:microsoft.com/office/officeart/2005/8/layout/cycle7"/>
    <dgm:cxn modelId="{03977727-B7FC-4552-A7B4-57735FBFD2CA}" type="presParOf" srcId="{6BAB8A6D-EDB2-4F30-A305-0B180A7459E3}" destId="{CC764868-6CFB-48A4-84EA-F88C8412186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8CEF9B-E446-4994-A643-0226307BAC3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0FBC41-BC10-4618-89A0-E345AFD1D700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Genomic</a:t>
          </a:r>
          <a:br>
            <a:rPr lang="en-US" sz="3600" dirty="0">
              <a:solidFill>
                <a:schemeClr val="tx1"/>
              </a:solidFill>
            </a:rPr>
          </a:br>
          <a:r>
            <a:rPr lang="en-US" sz="3600" dirty="0">
              <a:solidFill>
                <a:schemeClr val="tx1"/>
              </a:solidFill>
            </a:rPr>
            <a:t>Composition</a:t>
          </a:r>
        </a:p>
      </dgm:t>
    </dgm:pt>
    <dgm:pt modelId="{81F7708B-3363-43C9-AB98-31909231E735}" type="parTrans" cxnId="{D0FEFDAB-8656-4572-87A3-D355CAB1B9C7}">
      <dgm:prSet/>
      <dgm:spPr/>
      <dgm:t>
        <a:bodyPr/>
        <a:lstStyle/>
        <a:p>
          <a:endParaRPr lang="en-US"/>
        </a:p>
      </dgm:t>
    </dgm:pt>
    <dgm:pt modelId="{33ED8550-9ABA-4AAE-909F-0812FA8A3598}" type="sibTrans" cxnId="{D0FEFDAB-8656-4572-87A3-D355CAB1B9C7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B0088E36-8B81-4546-8415-CADEDEDC3025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Capacity for Dietary Inulin Metabolism</a:t>
          </a:r>
        </a:p>
      </dgm:t>
    </dgm:pt>
    <dgm:pt modelId="{6BA7C298-E768-46A6-9DD3-F1230D5822C0}" type="parTrans" cxnId="{AC81DB10-0E42-4F82-B33E-9D67F51C435E}">
      <dgm:prSet/>
      <dgm:spPr/>
      <dgm:t>
        <a:bodyPr/>
        <a:lstStyle/>
        <a:p>
          <a:endParaRPr lang="en-US"/>
        </a:p>
      </dgm:t>
    </dgm:pt>
    <dgm:pt modelId="{DE580F52-84D8-413D-A321-9137F62911FC}" type="sibTrans" cxnId="{AC81DB10-0E42-4F82-B33E-9D67F51C435E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0A2066C5-036C-4EB5-9535-ED836A7DEB9B}">
      <dgm:prSet phldrT="[Text]" custT="1"/>
      <dgm:spPr>
        <a:noFill/>
        <a:ln w="31750">
          <a:solidFill>
            <a:schemeClr val="tx1"/>
          </a:solidFill>
        </a:ln>
      </dgm:spPr>
      <dgm:t>
        <a:bodyPr/>
        <a:lstStyle/>
        <a:p>
          <a:r>
            <a:rPr lang="en-US" sz="3600" dirty="0">
              <a:solidFill>
                <a:schemeClr val="tx1"/>
              </a:solidFill>
            </a:rPr>
            <a:t>Taxonomic Composition</a:t>
          </a:r>
        </a:p>
      </dgm:t>
    </dgm:pt>
    <dgm:pt modelId="{2D34B33F-9365-4CD8-970A-EC46C0689700}" type="parTrans" cxnId="{F4FCE242-D472-41D0-AB56-11F94BCC1A25}">
      <dgm:prSet/>
      <dgm:spPr/>
      <dgm:t>
        <a:bodyPr/>
        <a:lstStyle/>
        <a:p>
          <a:endParaRPr lang="en-US"/>
        </a:p>
      </dgm:t>
    </dgm:pt>
    <dgm:pt modelId="{8AF9526E-3516-4414-B426-7400A3729404}" type="sibTrans" cxnId="{F4FCE242-D472-41D0-AB56-11F94BCC1A2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CF5DB66A-E702-4ADA-80D4-EFC1841AA120}" type="pres">
      <dgm:prSet presAssocID="{B38CEF9B-E446-4994-A643-0226307BAC39}" presName="Name0" presStyleCnt="0">
        <dgm:presLayoutVars>
          <dgm:dir/>
          <dgm:resizeHandles val="exact"/>
        </dgm:presLayoutVars>
      </dgm:prSet>
      <dgm:spPr/>
    </dgm:pt>
    <dgm:pt modelId="{90BF5ED8-93FE-46D9-BAB1-2C5787862ECB}" type="pres">
      <dgm:prSet presAssocID="{D90FBC41-BC10-4618-89A0-E345AFD1D700}" presName="node" presStyleLbl="node1" presStyleIdx="0" presStyleCnt="3" custScaleX="128878" custScaleY="100390" custRadScaleRad="125019" custRadScaleInc="74998">
        <dgm:presLayoutVars>
          <dgm:bulletEnabled val="1"/>
        </dgm:presLayoutVars>
      </dgm:prSet>
      <dgm:spPr/>
    </dgm:pt>
    <dgm:pt modelId="{215CC0CF-B6FB-48BB-8CE0-342FDECCEF3F}" type="pres">
      <dgm:prSet presAssocID="{33ED8550-9ABA-4AAE-909F-0812FA8A3598}" presName="sibTrans" presStyleLbl="sibTrans2D1" presStyleIdx="0" presStyleCnt="3" custScaleX="106089" custLinFactNeighborX="524" custLinFactNeighborY="-10749"/>
      <dgm:spPr/>
    </dgm:pt>
    <dgm:pt modelId="{A8F38837-DE51-4216-9399-0EBC94FA2959}" type="pres">
      <dgm:prSet presAssocID="{33ED8550-9ABA-4AAE-909F-0812FA8A3598}" presName="connectorText" presStyleLbl="sibTrans2D1" presStyleIdx="0" presStyleCnt="3"/>
      <dgm:spPr/>
    </dgm:pt>
    <dgm:pt modelId="{F40AA6C9-8113-438A-925B-F0FA8C858C65}" type="pres">
      <dgm:prSet presAssocID="{B0088E36-8B81-4546-8415-CADEDEDC3025}" presName="node" presStyleLbl="node1" presStyleIdx="1" presStyleCnt="3" custScaleX="128735" custScaleY="100390" custRadScaleRad="44406" custRadScaleInc="103834">
        <dgm:presLayoutVars>
          <dgm:bulletEnabled val="1"/>
        </dgm:presLayoutVars>
      </dgm:prSet>
      <dgm:spPr/>
    </dgm:pt>
    <dgm:pt modelId="{A4627728-DBCC-41DC-9C66-BD8A8E9EBAE7}" type="pres">
      <dgm:prSet presAssocID="{DE580F52-84D8-413D-A321-9137F62911FC}" presName="sibTrans" presStyleLbl="sibTrans2D1" presStyleIdx="1" presStyleCnt="3" custAng="10817936" custScaleX="106089" custLinFactNeighborX="-2097" custLinFactNeighborY="-8589"/>
      <dgm:spPr/>
    </dgm:pt>
    <dgm:pt modelId="{C838302F-4F1C-46DC-8896-1320EE67D011}" type="pres">
      <dgm:prSet presAssocID="{DE580F52-84D8-413D-A321-9137F62911FC}" presName="connectorText" presStyleLbl="sibTrans2D1" presStyleIdx="1" presStyleCnt="3"/>
      <dgm:spPr/>
    </dgm:pt>
    <dgm:pt modelId="{3AD6C4BC-BC82-4959-AEF5-1593AAA2C1F0}" type="pres">
      <dgm:prSet presAssocID="{0A2066C5-036C-4EB5-9535-ED836A7DEB9B}" presName="node" presStyleLbl="node1" presStyleIdx="2" presStyleCnt="3" custScaleX="128878" custScaleY="100390" custRadScaleRad="128662" custRadScaleInc="122359">
        <dgm:presLayoutVars>
          <dgm:bulletEnabled val="1"/>
        </dgm:presLayoutVars>
      </dgm:prSet>
      <dgm:spPr/>
    </dgm:pt>
    <dgm:pt modelId="{6BAB8A6D-EDB2-4F30-A305-0B180A7459E3}" type="pres">
      <dgm:prSet presAssocID="{8AF9526E-3516-4414-B426-7400A3729404}" presName="sibTrans" presStyleLbl="sibTrans2D1" presStyleIdx="2" presStyleCnt="3" custScaleX="106089" custLinFactNeighborX="1111" custLinFactNeighborY="3119"/>
      <dgm:spPr/>
    </dgm:pt>
    <dgm:pt modelId="{CC764868-6CFB-48A4-84EA-F88C84121867}" type="pres">
      <dgm:prSet presAssocID="{8AF9526E-3516-4414-B426-7400A3729404}" presName="connectorText" presStyleLbl="sibTrans2D1" presStyleIdx="2" presStyleCnt="3"/>
      <dgm:spPr/>
    </dgm:pt>
  </dgm:ptLst>
  <dgm:cxnLst>
    <dgm:cxn modelId="{AC81DB10-0E42-4F82-B33E-9D67F51C435E}" srcId="{B38CEF9B-E446-4994-A643-0226307BAC39}" destId="{B0088E36-8B81-4546-8415-CADEDEDC3025}" srcOrd="1" destOrd="0" parTransId="{6BA7C298-E768-46A6-9DD3-F1230D5822C0}" sibTransId="{DE580F52-84D8-413D-A321-9137F62911FC}"/>
    <dgm:cxn modelId="{82CAF214-40B6-4387-AF4D-983494AF3330}" type="presOf" srcId="{33ED8550-9ABA-4AAE-909F-0812FA8A3598}" destId="{A8F38837-DE51-4216-9399-0EBC94FA2959}" srcOrd="1" destOrd="0" presId="urn:microsoft.com/office/officeart/2005/8/layout/cycle7"/>
    <dgm:cxn modelId="{F4FCE242-D472-41D0-AB56-11F94BCC1A25}" srcId="{B38CEF9B-E446-4994-A643-0226307BAC39}" destId="{0A2066C5-036C-4EB5-9535-ED836A7DEB9B}" srcOrd="2" destOrd="0" parTransId="{2D34B33F-9365-4CD8-970A-EC46C0689700}" sibTransId="{8AF9526E-3516-4414-B426-7400A3729404}"/>
    <dgm:cxn modelId="{7DD32667-5017-416E-A9CD-C7505AC091D1}" type="presOf" srcId="{0A2066C5-036C-4EB5-9535-ED836A7DEB9B}" destId="{3AD6C4BC-BC82-4959-AEF5-1593AAA2C1F0}" srcOrd="0" destOrd="0" presId="urn:microsoft.com/office/officeart/2005/8/layout/cycle7"/>
    <dgm:cxn modelId="{77B84274-0FC0-4037-81AA-AD7A7C9066BA}" type="presOf" srcId="{D90FBC41-BC10-4618-89A0-E345AFD1D700}" destId="{90BF5ED8-93FE-46D9-BAB1-2C5787862ECB}" srcOrd="0" destOrd="0" presId="urn:microsoft.com/office/officeart/2005/8/layout/cycle7"/>
    <dgm:cxn modelId="{79B9677C-C05A-425E-A51A-FEB3C80A9A12}" type="presOf" srcId="{8AF9526E-3516-4414-B426-7400A3729404}" destId="{6BAB8A6D-EDB2-4F30-A305-0B180A7459E3}" srcOrd="0" destOrd="0" presId="urn:microsoft.com/office/officeart/2005/8/layout/cycle7"/>
    <dgm:cxn modelId="{96A0E787-2482-4E50-BC6A-95BF486359A6}" type="presOf" srcId="{B0088E36-8B81-4546-8415-CADEDEDC3025}" destId="{F40AA6C9-8113-438A-925B-F0FA8C858C65}" srcOrd="0" destOrd="0" presId="urn:microsoft.com/office/officeart/2005/8/layout/cycle7"/>
    <dgm:cxn modelId="{42513892-D5CD-4BC1-B1DB-C88C66CC61C3}" type="presOf" srcId="{33ED8550-9ABA-4AAE-909F-0812FA8A3598}" destId="{215CC0CF-B6FB-48BB-8CE0-342FDECCEF3F}" srcOrd="0" destOrd="0" presId="urn:microsoft.com/office/officeart/2005/8/layout/cycle7"/>
    <dgm:cxn modelId="{D0FEFDAB-8656-4572-87A3-D355CAB1B9C7}" srcId="{B38CEF9B-E446-4994-A643-0226307BAC39}" destId="{D90FBC41-BC10-4618-89A0-E345AFD1D700}" srcOrd="0" destOrd="0" parTransId="{81F7708B-3363-43C9-AB98-31909231E735}" sibTransId="{33ED8550-9ABA-4AAE-909F-0812FA8A3598}"/>
    <dgm:cxn modelId="{BE0B3BBA-7D82-461B-9EB6-06944A599EA1}" type="presOf" srcId="{DE580F52-84D8-413D-A321-9137F62911FC}" destId="{A4627728-DBCC-41DC-9C66-BD8A8E9EBAE7}" srcOrd="0" destOrd="0" presId="urn:microsoft.com/office/officeart/2005/8/layout/cycle7"/>
    <dgm:cxn modelId="{891AF5D1-68D1-4B0D-87C2-C4EA574EDB74}" type="presOf" srcId="{DE580F52-84D8-413D-A321-9137F62911FC}" destId="{C838302F-4F1C-46DC-8896-1320EE67D011}" srcOrd="1" destOrd="0" presId="urn:microsoft.com/office/officeart/2005/8/layout/cycle7"/>
    <dgm:cxn modelId="{43527CE5-2825-4963-9EC0-723D468830FF}" type="presOf" srcId="{8AF9526E-3516-4414-B426-7400A3729404}" destId="{CC764868-6CFB-48A4-84EA-F88C84121867}" srcOrd="1" destOrd="0" presId="urn:microsoft.com/office/officeart/2005/8/layout/cycle7"/>
    <dgm:cxn modelId="{43235DFA-AC21-46A5-B6BD-5406BAAFF5A5}" type="presOf" srcId="{B38CEF9B-E446-4994-A643-0226307BAC39}" destId="{CF5DB66A-E702-4ADA-80D4-EFC1841AA120}" srcOrd="0" destOrd="0" presId="urn:microsoft.com/office/officeart/2005/8/layout/cycle7"/>
    <dgm:cxn modelId="{7158005F-F2B3-42E8-98B4-3DB741C7C340}" type="presParOf" srcId="{CF5DB66A-E702-4ADA-80D4-EFC1841AA120}" destId="{90BF5ED8-93FE-46D9-BAB1-2C5787862ECB}" srcOrd="0" destOrd="0" presId="urn:microsoft.com/office/officeart/2005/8/layout/cycle7"/>
    <dgm:cxn modelId="{A8B7CD75-4EAD-48B4-ADEA-34034A1B3A89}" type="presParOf" srcId="{CF5DB66A-E702-4ADA-80D4-EFC1841AA120}" destId="{215CC0CF-B6FB-48BB-8CE0-342FDECCEF3F}" srcOrd="1" destOrd="0" presId="urn:microsoft.com/office/officeart/2005/8/layout/cycle7"/>
    <dgm:cxn modelId="{AF36D879-F4E5-4C4E-A8C5-18DB8423A1B3}" type="presParOf" srcId="{215CC0CF-B6FB-48BB-8CE0-342FDECCEF3F}" destId="{A8F38837-DE51-4216-9399-0EBC94FA2959}" srcOrd="0" destOrd="0" presId="urn:microsoft.com/office/officeart/2005/8/layout/cycle7"/>
    <dgm:cxn modelId="{7741642D-44A6-4FE5-9F7E-C27E6B127945}" type="presParOf" srcId="{CF5DB66A-E702-4ADA-80D4-EFC1841AA120}" destId="{F40AA6C9-8113-438A-925B-F0FA8C858C65}" srcOrd="2" destOrd="0" presId="urn:microsoft.com/office/officeart/2005/8/layout/cycle7"/>
    <dgm:cxn modelId="{36820FB7-5969-4652-8C61-6CD3A742C579}" type="presParOf" srcId="{CF5DB66A-E702-4ADA-80D4-EFC1841AA120}" destId="{A4627728-DBCC-41DC-9C66-BD8A8E9EBAE7}" srcOrd="3" destOrd="0" presId="urn:microsoft.com/office/officeart/2005/8/layout/cycle7"/>
    <dgm:cxn modelId="{64C408E3-2E77-4D9E-9A3A-56CB548385D9}" type="presParOf" srcId="{A4627728-DBCC-41DC-9C66-BD8A8E9EBAE7}" destId="{C838302F-4F1C-46DC-8896-1320EE67D011}" srcOrd="0" destOrd="0" presId="urn:microsoft.com/office/officeart/2005/8/layout/cycle7"/>
    <dgm:cxn modelId="{7DFEC113-706E-4DB3-9F1A-1DFBB3165A54}" type="presParOf" srcId="{CF5DB66A-E702-4ADA-80D4-EFC1841AA120}" destId="{3AD6C4BC-BC82-4959-AEF5-1593AAA2C1F0}" srcOrd="4" destOrd="0" presId="urn:microsoft.com/office/officeart/2005/8/layout/cycle7"/>
    <dgm:cxn modelId="{AC0F40C0-F420-4524-BAB5-FE73B59EF41C}" type="presParOf" srcId="{CF5DB66A-E702-4ADA-80D4-EFC1841AA120}" destId="{6BAB8A6D-EDB2-4F30-A305-0B180A7459E3}" srcOrd="5" destOrd="0" presId="urn:microsoft.com/office/officeart/2005/8/layout/cycle7"/>
    <dgm:cxn modelId="{03977727-B7FC-4552-A7B4-57735FBFD2CA}" type="presParOf" srcId="{6BAB8A6D-EDB2-4F30-A305-0B180A7459E3}" destId="{CC764868-6CFB-48A4-84EA-F88C84121867}" srcOrd="0" destOrd="0" presId="urn:microsoft.com/office/officeart/2005/8/layout/cycle7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9F27A-77AF-40DF-956C-B6F5188F7952}">
      <dsp:nvSpPr>
        <dsp:cNvPr id="0" name=""/>
        <dsp:cNvSpPr/>
      </dsp:nvSpPr>
      <dsp:spPr>
        <a:xfrm>
          <a:off x="1213225" y="779493"/>
          <a:ext cx="1554484" cy="445000"/>
        </a:xfrm>
        <a:prstGeom prst="roundRect">
          <a:avLst/>
        </a:prstGeom>
        <a:noFill/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Gill Sans Nova" panose="020B0602020104020203" pitchFamily="34" charset="0"/>
            </a:rPr>
            <a:t>Spring</a:t>
          </a:r>
        </a:p>
      </dsp:txBody>
      <dsp:txXfrm>
        <a:off x="1234948" y="801216"/>
        <a:ext cx="1511038" cy="401554"/>
      </dsp:txXfrm>
    </dsp:sp>
    <dsp:sp modelId="{4AF32593-ACE5-461A-87CF-300259704B12}">
      <dsp:nvSpPr>
        <dsp:cNvPr id="0" name=""/>
        <dsp:cNvSpPr/>
      </dsp:nvSpPr>
      <dsp:spPr>
        <a:xfrm>
          <a:off x="1930750" y="171148"/>
          <a:ext cx="2640806" cy="2640806"/>
        </a:xfrm>
        <a:custGeom>
          <a:avLst/>
          <a:gdLst/>
          <a:ahLst/>
          <a:cxnLst/>
          <a:rect l="0" t="0" r="0" b="0"/>
          <a:pathLst>
            <a:path>
              <a:moveTo>
                <a:pt x="507472" y="279918"/>
              </a:moveTo>
              <a:arcTo wR="1320403" hR="1320403" stAng="13919969" swAng="4596406"/>
            </a:path>
          </a:pathLst>
        </a:custGeom>
        <a:noFill/>
        <a:ln w="254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DB55E-7F49-48BA-A3EB-ADCF5CCD5E0C}">
      <dsp:nvSpPr>
        <dsp:cNvPr id="0" name=""/>
        <dsp:cNvSpPr/>
      </dsp:nvSpPr>
      <dsp:spPr>
        <a:xfrm>
          <a:off x="3738261" y="791288"/>
          <a:ext cx="1554484" cy="445000"/>
        </a:xfrm>
        <a:prstGeom prst="roundRect">
          <a:avLst/>
        </a:prstGeom>
        <a:noFill/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Gill Sans Nova" panose="020B0602020104020203" pitchFamily="34" charset="0"/>
            </a:rPr>
            <a:t>Summer</a:t>
          </a:r>
        </a:p>
      </dsp:txBody>
      <dsp:txXfrm>
        <a:off x="3759984" y="813011"/>
        <a:ext cx="1511038" cy="401554"/>
      </dsp:txXfrm>
    </dsp:sp>
    <dsp:sp modelId="{B5C5475C-FD91-474E-A8EF-CEA4ED733E40}">
      <dsp:nvSpPr>
        <dsp:cNvPr id="0" name=""/>
        <dsp:cNvSpPr/>
      </dsp:nvSpPr>
      <dsp:spPr>
        <a:xfrm>
          <a:off x="1714090" y="-96633"/>
          <a:ext cx="2640806" cy="2640806"/>
        </a:xfrm>
        <a:custGeom>
          <a:avLst/>
          <a:gdLst/>
          <a:ahLst/>
          <a:cxnLst/>
          <a:rect l="0" t="0" r="0" b="0"/>
          <a:pathLst>
            <a:path>
              <a:moveTo>
                <a:pt x="2602783" y="1634990"/>
              </a:moveTo>
              <a:arcTo wR="1320403" hR="1320403" stAng="826999" swAng="2645928"/>
            </a:path>
          </a:pathLst>
        </a:custGeom>
        <a:noFill/>
        <a:ln w="254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7A642-6006-47E7-A0FD-7BD5A08DD682}">
      <dsp:nvSpPr>
        <dsp:cNvPr id="0" name=""/>
        <dsp:cNvSpPr/>
      </dsp:nvSpPr>
      <dsp:spPr>
        <a:xfrm>
          <a:off x="2523804" y="2473149"/>
          <a:ext cx="1554484" cy="445000"/>
        </a:xfrm>
        <a:prstGeom prst="roundRect">
          <a:avLst/>
        </a:prstGeom>
        <a:noFill/>
        <a:ln w="158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Gill Sans Nova" panose="020B0602020104020203" pitchFamily="34" charset="0"/>
            </a:rPr>
            <a:t>Winter</a:t>
          </a:r>
        </a:p>
      </dsp:txBody>
      <dsp:txXfrm>
        <a:off x="2545527" y="2494872"/>
        <a:ext cx="1511038" cy="401554"/>
      </dsp:txXfrm>
    </dsp:sp>
    <dsp:sp modelId="{337542B4-BA50-491E-AB3C-F8A51632924E}">
      <dsp:nvSpPr>
        <dsp:cNvPr id="0" name=""/>
        <dsp:cNvSpPr/>
      </dsp:nvSpPr>
      <dsp:spPr>
        <a:xfrm>
          <a:off x="2162433" y="-119328"/>
          <a:ext cx="2640806" cy="2640806"/>
        </a:xfrm>
        <a:custGeom>
          <a:avLst/>
          <a:gdLst/>
          <a:ahLst/>
          <a:cxnLst/>
          <a:rect l="0" t="0" r="0" b="0"/>
          <a:pathLst>
            <a:path>
              <a:moveTo>
                <a:pt x="675192" y="2472431"/>
              </a:moveTo>
              <a:arcTo wR="1320403" hR="1320403" stAng="7155100" swAng="2761804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F5ED8-93FE-46D9-BAB1-2C5787862ECB}">
      <dsp:nvSpPr>
        <dsp:cNvPr id="0" name=""/>
        <dsp:cNvSpPr/>
      </dsp:nvSpPr>
      <dsp:spPr>
        <a:xfrm>
          <a:off x="6422472" y="369733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Genomic</a:t>
          </a:r>
          <a:br>
            <a:rPr lang="en-US" sz="3600" kern="1200" dirty="0">
              <a:solidFill>
                <a:schemeClr val="tx1"/>
              </a:solidFill>
            </a:rPr>
          </a:br>
          <a:r>
            <a:rPr lang="en-US" sz="3600" kern="1200" dirty="0">
              <a:solidFill>
                <a:schemeClr val="tx1"/>
              </a:solidFill>
            </a:rPr>
            <a:t>Composition</a:t>
          </a:r>
        </a:p>
      </dsp:txBody>
      <dsp:txXfrm>
        <a:off x="6471990" y="419251"/>
        <a:ext cx="4241872" cy="1591647"/>
      </dsp:txXfrm>
    </dsp:sp>
    <dsp:sp modelId="{215CC0CF-B6FB-48BB-8CE0-342FDECCEF3F}">
      <dsp:nvSpPr>
        <dsp:cNvPr id="0" name=""/>
        <dsp:cNvSpPr/>
      </dsp:nvSpPr>
      <dsp:spPr>
        <a:xfrm rot="7451102">
          <a:off x="6508868" y="2992249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6685700" y="3110137"/>
        <a:ext cx="926493" cy="353664"/>
      </dsp:txXfrm>
    </dsp:sp>
    <dsp:sp modelId="{F40AA6C9-8113-438A-925B-F0FA8C858C65}">
      <dsp:nvSpPr>
        <dsp:cNvPr id="0" name=""/>
        <dsp:cNvSpPr/>
      </dsp:nvSpPr>
      <dsp:spPr>
        <a:xfrm>
          <a:off x="3524276" y="4640241"/>
          <a:ext cx="4336092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Capacity for Dietary Carbohydrate Metabolism</a:t>
          </a:r>
        </a:p>
      </dsp:txBody>
      <dsp:txXfrm>
        <a:off x="3573794" y="4689759"/>
        <a:ext cx="4237056" cy="1591647"/>
      </dsp:txXfrm>
    </dsp:sp>
    <dsp:sp modelId="{A4627728-DBCC-41DC-9C66-BD8A8E9EBAE7}">
      <dsp:nvSpPr>
        <dsp:cNvPr id="0" name=""/>
        <dsp:cNvSpPr/>
      </dsp:nvSpPr>
      <dsp:spPr>
        <a:xfrm rot="3340786">
          <a:off x="3552610" y="3004603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3729442" y="3122491"/>
        <a:ext cx="926493" cy="353664"/>
      </dsp:txXfrm>
    </dsp:sp>
    <dsp:sp modelId="{3AD6C4BC-BC82-4959-AEF5-1593AAA2C1F0}">
      <dsp:nvSpPr>
        <dsp:cNvPr id="0" name=""/>
        <dsp:cNvSpPr/>
      </dsp:nvSpPr>
      <dsp:spPr>
        <a:xfrm>
          <a:off x="573210" y="368975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Taxonomic Composition</a:t>
          </a:r>
        </a:p>
      </dsp:txBody>
      <dsp:txXfrm>
        <a:off x="622728" y="418493"/>
        <a:ext cx="4241872" cy="1591647"/>
      </dsp:txXfrm>
    </dsp:sp>
    <dsp:sp modelId="{6BAB8A6D-EDB2-4F30-A305-0B180A7459E3}">
      <dsp:nvSpPr>
        <dsp:cNvPr id="0" name=""/>
        <dsp:cNvSpPr/>
      </dsp:nvSpPr>
      <dsp:spPr>
        <a:xfrm rot="445">
          <a:off x="5041622" y="938360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18454" y="1056248"/>
        <a:ext cx="926493" cy="353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F5ED8-93FE-46D9-BAB1-2C5787862ECB}">
      <dsp:nvSpPr>
        <dsp:cNvPr id="0" name=""/>
        <dsp:cNvSpPr/>
      </dsp:nvSpPr>
      <dsp:spPr>
        <a:xfrm>
          <a:off x="6422472" y="369733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Genomic</a:t>
          </a:r>
          <a:br>
            <a:rPr lang="en-US" sz="3600" kern="1200" dirty="0">
              <a:solidFill>
                <a:schemeClr val="tx1"/>
              </a:solidFill>
            </a:rPr>
          </a:br>
          <a:r>
            <a:rPr lang="en-US" sz="3600" kern="1200" dirty="0">
              <a:solidFill>
                <a:schemeClr val="tx1"/>
              </a:solidFill>
            </a:rPr>
            <a:t>Composition</a:t>
          </a:r>
        </a:p>
      </dsp:txBody>
      <dsp:txXfrm>
        <a:off x="6471990" y="419251"/>
        <a:ext cx="4241872" cy="1591647"/>
      </dsp:txXfrm>
    </dsp:sp>
    <dsp:sp modelId="{215CC0CF-B6FB-48BB-8CE0-342FDECCEF3F}">
      <dsp:nvSpPr>
        <dsp:cNvPr id="0" name=""/>
        <dsp:cNvSpPr/>
      </dsp:nvSpPr>
      <dsp:spPr>
        <a:xfrm rot="7451102">
          <a:off x="6508868" y="2992249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6685700" y="3110137"/>
        <a:ext cx="926493" cy="353664"/>
      </dsp:txXfrm>
    </dsp:sp>
    <dsp:sp modelId="{F40AA6C9-8113-438A-925B-F0FA8C858C65}">
      <dsp:nvSpPr>
        <dsp:cNvPr id="0" name=""/>
        <dsp:cNvSpPr/>
      </dsp:nvSpPr>
      <dsp:spPr>
        <a:xfrm>
          <a:off x="3524276" y="4640241"/>
          <a:ext cx="4336092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Capacity for Dietary Carbohydrate Metabolism</a:t>
          </a:r>
        </a:p>
      </dsp:txBody>
      <dsp:txXfrm>
        <a:off x="3573794" y="4689759"/>
        <a:ext cx="4237056" cy="1591647"/>
      </dsp:txXfrm>
    </dsp:sp>
    <dsp:sp modelId="{A4627728-DBCC-41DC-9C66-BD8A8E9EBAE7}">
      <dsp:nvSpPr>
        <dsp:cNvPr id="0" name=""/>
        <dsp:cNvSpPr/>
      </dsp:nvSpPr>
      <dsp:spPr>
        <a:xfrm rot="3340786">
          <a:off x="3552610" y="3004603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3729442" y="3122491"/>
        <a:ext cx="926493" cy="353664"/>
      </dsp:txXfrm>
    </dsp:sp>
    <dsp:sp modelId="{3AD6C4BC-BC82-4959-AEF5-1593AAA2C1F0}">
      <dsp:nvSpPr>
        <dsp:cNvPr id="0" name=""/>
        <dsp:cNvSpPr/>
      </dsp:nvSpPr>
      <dsp:spPr>
        <a:xfrm>
          <a:off x="573210" y="368975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Taxonomic Composition</a:t>
          </a:r>
        </a:p>
      </dsp:txBody>
      <dsp:txXfrm>
        <a:off x="622728" y="418493"/>
        <a:ext cx="4241872" cy="1591647"/>
      </dsp:txXfrm>
    </dsp:sp>
    <dsp:sp modelId="{6BAB8A6D-EDB2-4F30-A305-0B180A7459E3}">
      <dsp:nvSpPr>
        <dsp:cNvPr id="0" name=""/>
        <dsp:cNvSpPr/>
      </dsp:nvSpPr>
      <dsp:spPr>
        <a:xfrm rot="445">
          <a:off x="5041622" y="938360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18454" y="1056248"/>
        <a:ext cx="926493" cy="3536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F5ED8-93FE-46D9-BAB1-2C5787862ECB}">
      <dsp:nvSpPr>
        <dsp:cNvPr id="0" name=""/>
        <dsp:cNvSpPr/>
      </dsp:nvSpPr>
      <dsp:spPr>
        <a:xfrm>
          <a:off x="6422472" y="369733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Genomic</a:t>
          </a:r>
          <a:br>
            <a:rPr lang="en-US" sz="3600" kern="1200" dirty="0">
              <a:solidFill>
                <a:schemeClr val="tx1"/>
              </a:solidFill>
            </a:rPr>
          </a:br>
          <a:r>
            <a:rPr lang="en-US" sz="3600" kern="1200" dirty="0">
              <a:solidFill>
                <a:schemeClr val="tx1"/>
              </a:solidFill>
            </a:rPr>
            <a:t>Composition</a:t>
          </a:r>
        </a:p>
      </dsp:txBody>
      <dsp:txXfrm>
        <a:off x="6471990" y="419251"/>
        <a:ext cx="4241872" cy="1591647"/>
      </dsp:txXfrm>
    </dsp:sp>
    <dsp:sp modelId="{215CC0CF-B6FB-48BB-8CE0-342FDECCEF3F}">
      <dsp:nvSpPr>
        <dsp:cNvPr id="0" name=""/>
        <dsp:cNvSpPr/>
      </dsp:nvSpPr>
      <dsp:spPr>
        <a:xfrm rot="7451102">
          <a:off x="6508868" y="2992249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6685700" y="3110137"/>
        <a:ext cx="926493" cy="353664"/>
      </dsp:txXfrm>
    </dsp:sp>
    <dsp:sp modelId="{F40AA6C9-8113-438A-925B-F0FA8C858C65}">
      <dsp:nvSpPr>
        <dsp:cNvPr id="0" name=""/>
        <dsp:cNvSpPr/>
      </dsp:nvSpPr>
      <dsp:spPr>
        <a:xfrm>
          <a:off x="3524276" y="4640241"/>
          <a:ext cx="4336092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Capacity for Dietary Inulin Metabolism</a:t>
          </a:r>
        </a:p>
      </dsp:txBody>
      <dsp:txXfrm>
        <a:off x="3573794" y="4689759"/>
        <a:ext cx="4237056" cy="1591647"/>
      </dsp:txXfrm>
    </dsp:sp>
    <dsp:sp modelId="{A4627728-DBCC-41DC-9C66-BD8A8E9EBAE7}">
      <dsp:nvSpPr>
        <dsp:cNvPr id="0" name=""/>
        <dsp:cNvSpPr/>
      </dsp:nvSpPr>
      <dsp:spPr>
        <a:xfrm rot="3340786">
          <a:off x="3552610" y="3004603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3729442" y="3122491"/>
        <a:ext cx="926493" cy="353664"/>
      </dsp:txXfrm>
    </dsp:sp>
    <dsp:sp modelId="{3AD6C4BC-BC82-4959-AEF5-1593AAA2C1F0}">
      <dsp:nvSpPr>
        <dsp:cNvPr id="0" name=""/>
        <dsp:cNvSpPr/>
      </dsp:nvSpPr>
      <dsp:spPr>
        <a:xfrm>
          <a:off x="573210" y="368975"/>
          <a:ext cx="4340908" cy="1690683"/>
        </a:xfrm>
        <a:prstGeom prst="roundRect">
          <a:avLst>
            <a:gd name="adj" fmla="val 10000"/>
          </a:avLst>
        </a:prstGeom>
        <a:noFill/>
        <a:ln w="317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Taxonomic Composition</a:t>
          </a:r>
        </a:p>
      </dsp:txBody>
      <dsp:txXfrm>
        <a:off x="622728" y="418493"/>
        <a:ext cx="4241872" cy="1591647"/>
      </dsp:txXfrm>
    </dsp:sp>
    <dsp:sp modelId="{6BAB8A6D-EDB2-4F30-A305-0B180A7459E3}">
      <dsp:nvSpPr>
        <dsp:cNvPr id="0" name=""/>
        <dsp:cNvSpPr/>
      </dsp:nvSpPr>
      <dsp:spPr>
        <a:xfrm rot="445">
          <a:off x="5041622" y="938360"/>
          <a:ext cx="1280157" cy="58944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218454" y="1056248"/>
        <a:ext cx="926493" cy="353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AFB1-673C-47DA-A193-17485BF6294C}" type="datetimeFigureOut">
              <a:rPr lang="en-US" smtClean="0"/>
              <a:t>4/9/2022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56B61-E98C-45D7-B8A8-B524C69E5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4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17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Quick summary of Aim 1. Any questions/comments before I move on to Aim 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68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earlier this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90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1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45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8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1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Secondary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27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quick overview of my timeline to give some context to everything</a:t>
            </a:r>
          </a:p>
          <a:p>
            <a:r>
              <a:rPr lang="en-US" dirty="0"/>
              <a:t>- Brief summary of Aims 1 &amp; 2, which are completed</a:t>
            </a:r>
          </a:p>
          <a:p>
            <a:r>
              <a:rPr lang="en-US" dirty="0"/>
              <a:t>- Aim 3 is the last part that I’m trying to finish, so I’ll give an update on what I’ve accomplished and my plan for completing this aim by the time I graduate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99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Provides foundational info for improving reproducibility and experimental design of future hibernation microbiota studies</a:t>
            </a:r>
          </a:p>
          <a:p>
            <a:r>
              <a:rPr lang="en-US" dirty="0"/>
              <a:t>- Quick summary of Aim 2; any questions or comments before I move on to Aim 3?</a:t>
            </a:r>
          </a:p>
          <a:p>
            <a:r>
              <a:rPr lang="en-US" dirty="0"/>
              <a:t>- Quick refresher on the hibernation microbiome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2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Environments w/ fluctuating NRG…</a:t>
            </a:r>
          </a:p>
          <a:p>
            <a:r>
              <a:rPr lang="en-US" dirty="0"/>
              <a:t>- Hosts w/ extreme changes…</a:t>
            </a:r>
          </a:p>
          <a:p>
            <a:r>
              <a:rPr lang="en-US" dirty="0"/>
              <a:t>- What this microbe-host symbiosis looks like in the 13-lined ground squirrel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1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14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These seasonal changes in substrate availability are known to impact the microbiome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0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But taxonomic info alone this doesn’t provide info on the genomic composition or functional potential of the microbiome</a:t>
            </a:r>
          </a:p>
          <a:p>
            <a:r>
              <a:rPr lang="en-US" dirty="0"/>
              <a:t>- This is the knowledge gap I’m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4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In order to answer hypotheses, worked w/ Carey and </a:t>
            </a:r>
            <a:r>
              <a:rPr lang="en-US" dirty="0" err="1"/>
              <a:t>Assadi</a:t>
            </a:r>
            <a:r>
              <a:rPr lang="en-US" dirty="0"/>
              <a:t>-Porter Labs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ABX vs. no ABX</a:t>
            </a:r>
            <a:br>
              <a:rPr lang="en-US" dirty="0"/>
            </a:br>
            <a:r>
              <a:rPr lang="en-US" dirty="0"/>
              <a:t>- ABX purpose = deplete gut microbiome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ABX </a:t>
            </a:r>
            <a:r>
              <a:rPr lang="en-US" dirty="0">
                <a:sym typeface="Wingdings" panose="05000000000000000000" pitchFamily="2" charset="2"/>
              </a:rPr>
              <a:t> via water bottle ad libitum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4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- summer &amp; spring = 2 weeks of ABX water bottle before experiment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- winter = 2 weeks of water bottle before cold room entry, then 1 mL gavage booster every 4 weeks for a total of 3 boosters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74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Receive 1 of 2 substrates</a:t>
            </a:r>
          </a:p>
          <a:p>
            <a:r>
              <a:rPr lang="en-US" dirty="0"/>
              <a:t>- Chose inulin </a:t>
            </a:r>
            <a:r>
              <a:rPr lang="en-US" dirty="0" err="1"/>
              <a:t>bcuz</a:t>
            </a:r>
            <a:r>
              <a:rPr lang="en-US" dirty="0"/>
              <a:t> (1) degradable by microbial enzymes but NOT host enzymes, and (2) they were available 13C-labeled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26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Before &amp; after substrate gavage, Placed in chamber connected to CRDS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1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Chamber is open on one side to let fresh air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2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I’ve built my timeline around is the fact that in Aug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70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side it’s connected to a CRDS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21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air inside chamber becomes enriched in exhaled CO2 by the squirrel</a:t>
            </a:r>
          </a:p>
          <a:p>
            <a:r>
              <a:rPr lang="en-US" dirty="0"/>
              <a:t>- CRDS takes a sample of the air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47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Calculate ratio of 13CO2 – 12CO2, called delta…verbally = delta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- 13C incorporation into exhaled CO2 is functional evidence of microbial/host metabolism</a:t>
            </a:r>
          </a:p>
          <a:p>
            <a:r>
              <a:rPr lang="en-US" dirty="0"/>
              <a:t>- delta13C = measures net function of all enzymatic pathways involved in substrate metabolism</a:t>
            </a:r>
          </a:p>
          <a:p>
            <a:r>
              <a:rPr lang="en-US" dirty="0"/>
              <a:t>- Breath samples taken every 15-20 min</a:t>
            </a:r>
          </a:p>
          <a:p>
            <a:r>
              <a:rPr lang="en-US" dirty="0"/>
              <a:t>- Duration of experiment </a:t>
            </a:r>
            <a:r>
              <a:rPr lang="en-US" dirty="0">
                <a:sym typeface="Wingdings" panose="05000000000000000000" pitchFamily="2" charset="2"/>
              </a:rPr>
              <a:t>was optimized for collecting metabolomics samples</a:t>
            </a:r>
          </a:p>
          <a:p>
            <a:r>
              <a:rPr lang="en-US" dirty="0"/>
              <a:t>- Inulin = 4.5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- Saline = 3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06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Tissue = proxy for mucosa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7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5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85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83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Samples that didn’t amplify were mostly from squirrels that received antibiotics, so not too surprising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54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Samples that successfully survived quality control in </a:t>
            </a:r>
            <a:r>
              <a:rPr lang="en-US" dirty="0" err="1"/>
              <a:t>mothur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Most were from ABX squirrels or mucosal DNA, and there was many winter samples that had too few reads.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5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be moving to Denver! Not for any particular reason except that my husband and I like the Denver-metro area. And it’s surprisingly a pretty good area to look for jobs in science communication and science policy, which are the fields that I’ll pursue after I graduate.</a:t>
            </a:r>
          </a:p>
          <a:p>
            <a:r>
              <a:rPr lang="en-US" dirty="0"/>
              <a:t>My lease in Madison ends Aug 14</a:t>
            </a:r>
            <a:r>
              <a:rPr lang="en-US" baseline="30000" dirty="0"/>
              <a:t>th</a:t>
            </a:r>
            <a:r>
              <a:rPr lang="en-US" dirty="0"/>
              <a:t>, so I’ll be leaving sometime before then in the first half of Aug.</a:t>
            </a:r>
          </a:p>
          <a:p>
            <a:r>
              <a:rPr lang="en-US" dirty="0"/>
              <a:t>In order to make sure I defend before Aug…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 ABX, 3 from each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5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04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Cecal content = Summer and Winter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72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Mimosa2!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8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05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Show what I’ve accomplished this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18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3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34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2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My plan is to defend in July, with the backup being June. My defense will either be virtual or hybrid, depending on how COVID-19 plays out. I’ll be presenting my defense over Zoom regardless, so there’s no need to be here in-person for that.</a:t>
            </a:r>
          </a:p>
          <a:p>
            <a:r>
              <a:rPr lang="en-US" dirty="0"/>
              <a:t>- Before my defense I will send you my thesis. And I have a question to you all– how far in advance would you like me to send you my thesis?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055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5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Bars = SD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34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Fariba</a:t>
            </a:r>
            <a:r>
              <a:rPr lang="en-US" dirty="0"/>
              <a:t> &amp; I decided to use 2 metrics to evaluate the breath curves.</a:t>
            </a:r>
          </a:p>
          <a:p>
            <a:r>
              <a:rPr lang="en-US" dirty="0"/>
              <a:t>The first 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51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measure of total observed metabolism </a:t>
            </a:r>
            <a:r>
              <a:rPr lang="en-US" dirty="0">
                <a:sym typeface="Wingdings" panose="05000000000000000000" pitchFamily="2" charset="2"/>
              </a:rPr>
              <a:t> AUC</a:t>
            </a:r>
          </a:p>
          <a:p>
            <a:r>
              <a:rPr lang="en-US" dirty="0">
                <a:sym typeface="Wingdings" panose="05000000000000000000" pitchFamily="2" charset="2"/>
              </a:rPr>
              <a:t>Inulin metabolism includes both microbial &amp; host metabolism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79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measure of total observed metabolism </a:t>
            </a:r>
            <a:r>
              <a:rPr lang="en-US" dirty="0">
                <a:sym typeface="Wingdings" panose="05000000000000000000" pitchFamily="2" charset="2"/>
              </a:rPr>
              <a:t> AUC</a:t>
            </a:r>
          </a:p>
          <a:p>
            <a:r>
              <a:rPr lang="en-US" dirty="0">
                <a:sym typeface="Wingdings" panose="05000000000000000000" pitchFamily="2" charset="2"/>
              </a:rPr>
              <a:t>Inulin metabolism includes both microbial &amp; host metabolism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5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measure of total observed metabolism </a:t>
            </a:r>
            <a:r>
              <a:rPr lang="en-US" dirty="0">
                <a:sym typeface="Wingdings" panose="05000000000000000000" pitchFamily="2" charset="2"/>
              </a:rPr>
              <a:t> AUC</a:t>
            </a:r>
          </a:p>
          <a:p>
            <a:r>
              <a:rPr lang="en-US" dirty="0">
                <a:sym typeface="Wingdings" panose="05000000000000000000" pitchFamily="2" charset="2"/>
              </a:rPr>
              <a:t>Inulin metabolism includes both microbial &amp; host metabolism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176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More specifically, lower in Winter?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6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Black dot = mean</a:t>
            </a:r>
          </a:p>
          <a:p>
            <a:r>
              <a:rPr lang="en-US" dirty="0"/>
              <a:t>- Bars =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70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32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0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05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ABX Sig in Summer and Spring</a:t>
            </a:r>
          </a:p>
          <a:p>
            <a:r>
              <a:rPr lang="en-US" dirty="0"/>
              <a:t>- ABX not sig in Winter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087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11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387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457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breath curve metric was…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329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63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266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934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Lower in winter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26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4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661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00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Could be due to diff taxa in Summer surviving the ABX compared to Wi/</a:t>
            </a:r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- 16S in Summer &amp; Winter content samples for ABX, they had very diff taxa that dominated the surviving microbiota.</a:t>
            </a:r>
            <a:br>
              <a:rPr lang="en-US" dirty="0"/>
            </a:br>
            <a:r>
              <a:rPr lang="en-US" dirty="0"/>
              <a:t>- Winter – half of microbiota was one OTU in the genus </a:t>
            </a:r>
            <a:r>
              <a:rPr lang="en-US" dirty="0" err="1"/>
              <a:t>Morganella</a:t>
            </a:r>
            <a:r>
              <a:rPr lang="en-US" dirty="0"/>
              <a:t>, members of which have previously been identified as ABX-resistant.</a:t>
            </a:r>
            <a:br>
              <a:rPr lang="en-US" dirty="0"/>
            </a:br>
            <a:r>
              <a:rPr lang="en-US" dirty="0"/>
              <a:t>- Summer – More balanced microbiota in terms of evenness. Top two OTUs were in genus Bacteroides and in order Clostridiales</a:t>
            </a:r>
            <a:br>
              <a:rPr lang="en-US" dirty="0"/>
            </a:br>
            <a:r>
              <a:rPr lang="en-US" dirty="0"/>
              <a:t>- Fewer taxa in Summer that can degrade inulin compared to Winter and Spring?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162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diff in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811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046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identified some diff in delta values….</a:t>
            </a:r>
          </a:p>
          <a:p>
            <a:r>
              <a:rPr lang="en-US" dirty="0"/>
              <a:t>What taxa or genes in the microbiome are associated with these changes?</a:t>
            </a:r>
          </a:p>
          <a:p>
            <a:r>
              <a:rPr lang="en-US" dirty="0" err="1"/>
              <a:t>MetaG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79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reads per kilobase per genome equivalent (RKPG)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Like normalized per microbial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1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462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Caveat = doesn’t account for changes in absolute abundance</a:t>
            </a:r>
            <a:br>
              <a:rPr lang="en-US" dirty="0"/>
            </a:br>
            <a:r>
              <a:rPr lang="en-US" dirty="0"/>
              <a:t>- Even if there’s no change in </a:t>
            </a:r>
            <a:r>
              <a:rPr lang="en-US" dirty="0" err="1"/>
              <a:t>inulinase</a:t>
            </a:r>
            <a:r>
              <a:rPr lang="en-US" dirty="0"/>
              <a:t> genes per cell, if Winter has fewer microbial cells than Summer and Spring, one could extrapolate that Winter has a decreased capacity for inulin degradation.</a:t>
            </a:r>
            <a:br>
              <a:rPr lang="en-US" dirty="0"/>
            </a:br>
            <a:r>
              <a:rPr lang="en-US" dirty="0"/>
              <a:t>- No absolute abundance data, but we have DNA yield from sample extractions as proxy for microbial abundance</a:t>
            </a:r>
          </a:p>
          <a:p>
            <a:br>
              <a:rPr lang="en-US" dirty="0"/>
            </a:br>
            <a:r>
              <a:rPr lang="en-US" dirty="0"/>
              <a:t>- Active = 7e+11 cells</a:t>
            </a:r>
            <a:br>
              <a:rPr lang="en-US" dirty="0"/>
            </a:br>
            <a:r>
              <a:rPr lang="en-US" dirty="0"/>
              <a:t>- Late </a:t>
            </a:r>
            <a:r>
              <a:rPr lang="en-US" dirty="0" err="1"/>
              <a:t>hib</a:t>
            </a:r>
            <a:r>
              <a:rPr lang="en-US" dirty="0"/>
              <a:t> = 3e+11 cells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though gene abundance doesn’t change, what about taxa that encode the gene?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74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Spring has higher DNA yield than Summer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Reiterate that DNA yield is just a proxy for microbial abundance since the DNA also contains host DNA &amp; DNA from food being digested, and I’m not sure if we would expect that DNA to increase in Spring compared </a:t>
            </a:r>
            <a:r>
              <a:rPr lang="en-US"/>
              <a:t>to Summer.</a:t>
            </a:r>
          </a:p>
          <a:p>
            <a:pPr marL="171450" indent="-171450">
              <a:buFontTx/>
              <a:buChar char="-"/>
            </a:pPr>
            <a:br>
              <a:rPr lang="en-US" dirty="0"/>
            </a:br>
            <a:r>
              <a:rPr lang="en-US" dirty="0"/>
              <a:t>- Active = 7e+11 cells</a:t>
            </a:r>
            <a:br>
              <a:rPr lang="en-US" dirty="0"/>
            </a:br>
            <a:r>
              <a:rPr lang="en-US" dirty="0"/>
              <a:t>- Late </a:t>
            </a:r>
            <a:r>
              <a:rPr lang="en-US" dirty="0" err="1"/>
              <a:t>hib</a:t>
            </a:r>
            <a:r>
              <a:rPr lang="en-US" dirty="0"/>
              <a:t> = 3e+11 cells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though gene abundance doesn’t change, what about taxa that encode the gene?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019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br>
              <a:rPr lang="en-US" dirty="0"/>
            </a:br>
            <a:r>
              <a:rPr lang="en-US" dirty="0"/>
              <a:t>- Active = 7e+11 cells</a:t>
            </a:r>
            <a:br>
              <a:rPr lang="en-US" dirty="0"/>
            </a:br>
            <a:r>
              <a:rPr lang="en-US" dirty="0"/>
              <a:t>- Late </a:t>
            </a:r>
            <a:r>
              <a:rPr lang="en-US" dirty="0" err="1"/>
              <a:t>hib</a:t>
            </a:r>
            <a:r>
              <a:rPr lang="en-US" dirty="0"/>
              <a:t> = 3e+11 cells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though gene abundance doesn’t change, what about taxa that encode the gene?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62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Result of collab with Dr. Steve </a:t>
            </a:r>
            <a:r>
              <a:rPr lang="en-US" dirty="0" err="1"/>
              <a:t>Swoap</a:t>
            </a:r>
            <a:r>
              <a:rPr lang="en-US" dirty="0"/>
              <a:t> and his then-undergrad Sarah Becker at Williams College</a:t>
            </a:r>
          </a:p>
          <a:p>
            <a:pPr marL="0" indent="0">
              <a:buFontTx/>
              <a:buNone/>
            </a:pPr>
            <a:r>
              <a:rPr lang="en-US" dirty="0"/>
              <a:t>- Published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They approached Hannah, saying they had host side of the story, but needed helped with the microbe side, which is where I came in</a:t>
            </a:r>
          </a:p>
          <a:p>
            <a:r>
              <a:rPr lang="en-US" dirty="0"/>
              <a:t>- Since I was already studying the hibernation microbiome as a natural model of extreme nutritional changes, Hannah, Garret, and I decided that this project, which uses a mouse model common in microbiome studies, would be a nice complement to my work so that I gained experienced working with both a conventional mouse model, as well as the squirrel hibernation model, in the context of how nutritional changes affect the gut microbiome.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814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Reiterate that DNA yield is just a proxy for microbial abundance since the DNA also contains host DNA &amp; DNA from food being digested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dirty="0"/>
              <a:t>It would be interesting for future studies to incorporate absolute abundance into their analysis to see if this estimate is correct</a:t>
            </a:r>
          </a:p>
          <a:p>
            <a:br>
              <a:rPr lang="en-US" dirty="0"/>
            </a:br>
            <a:r>
              <a:rPr lang="en-US" dirty="0"/>
              <a:t>- Active = 7e+11 cells</a:t>
            </a:r>
            <a:br>
              <a:rPr lang="en-US" dirty="0"/>
            </a:br>
            <a:r>
              <a:rPr lang="en-US" dirty="0"/>
              <a:t>- Late </a:t>
            </a:r>
            <a:r>
              <a:rPr lang="en-US" dirty="0" err="1"/>
              <a:t>hib</a:t>
            </a:r>
            <a:r>
              <a:rPr lang="en-US" dirty="0"/>
              <a:t> = 3e+11 cells</a:t>
            </a:r>
          </a:p>
          <a:p>
            <a:endParaRPr lang="en-US" dirty="0"/>
          </a:p>
          <a:p>
            <a:r>
              <a:rPr lang="en-US" dirty="0"/>
              <a:t>Having explored </a:t>
            </a:r>
            <a:r>
              <a:rPr lang="en-US" dirty="0" err="1"/>
              <a:t>exo-inulinase</a:t>
            </a:r>
            <a:r>
              <a:rPr lang="en-US" dirty="0"/>
              <a:t> gene abundance, next wanted to do whether taxa encoding these genes were similar across seasons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2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67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Ascomycota, a fungal phylum, was absent in hibernating squirrels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Overall, fewer taxa observed in hibernating squirrels than in active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03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At the species-level, only had sufficient power to identify trends in Bacteroides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heparinolyticus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Prevotella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Still need to do reading on these, but I’m showing them as examples of species that I’ll focus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567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I’ll also be looking into species that had high relative abundances across almost all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739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Fungal species because most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inulinase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research has been done in fungi for use in industry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Fungi are only in some active squirrels and not in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squirrels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Now that I’ve focused specifically on taxa that encode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exo-inulinase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genes, I wanted to take a step back and broadly examine all taxa in microbiota, not just those than encoded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inulinase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7D4B-7C25-4622-9AC4-2220A160F3B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721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ym typeface="Wingdings" panose="05000000000000000000" pitchFamily="2" charset="2"/>
              </a:rPr>
              <a:t> family</a:t>
            </a:r>
            <a:endParaRPr lang="en-US" dirty="0"/>
          </a:p>
          <a:p>
            <a:endParaRPr lang="en-US" dirty="0"/>
          </a:p>
          <a:p>
            <a:r>
              <a:rPr lang="en-US" dirty="0"/>
              <a:t>GH = break glycosidic bonds via hydrolysis</a:t>
            </a:r>
          </a:p>
          <a:p>
            <a:r>
              <a:rPr lang="en-US" dirty="0"/>
              <a:t>GT = form glycosidic bonds</a:t>
            </a:r>
          </a:p>
          <a:p>
            <a:r>
              <a:rPr lang="en-US" dirty="0"/>
              <a:t>CE = </a:t>
            </a:r>
            <a:r>
              <a:rPr lang="en-US" b="0" i="0" dirty="0">
                <a:solidFill>
                  <a:srgbClr val="6B6B6B"/>
                </a:solidFill>
                <a:effectLst/>
                <a:latin typeface="verdana" panose="020B0604030504040204" pitchFamily="34" charset="0"/>
              </a:rPr>
              <a:t>break carb esters via hydrolysis (catalyze the de-O or de-N-acylation of substituted saccharides)</a:t>
            </a:r>
            <a:endParaRPr lang="en-US" dirty="0"/>
          </a:p>
          <a:p>
            <a:r>
              <a:rPr lang="en-US" dirty="0"/>
              <a:t>PL = break glycosidic bonds (non-hydrolytic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DDEBC-370E-476D-B899-FA89F685CC3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6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56B61-E98C-45D7-B8A8-B524C69E5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5999-82DB-43B5-A7EA-7701F859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C7B58-93C9-4502-A084-256512927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8AB78-EE0C-438B-BDFA-E044E0E2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4FDA0-D518-4543-9301-5B7BDB1D8C2A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8922-F0FE-4BAA-B025-2D79F8BC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2E584-91FB-4098-A20A-ED27C235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1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4E11-248F-49FE-BBF1-21530C62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9B4FE-6236-4F66-8310-9A9F9BFAA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8CCA1-DD60-44B2-924E-65967DB1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D215-9F4B-460B-AA85-EBD4A202C5B4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5A87B-5AB1-4366-9250-1224129A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3A743-0267-43BE-949B-CCCF508E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3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D3697-09B9-40DB-A257-84182E9C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51DAA-E642-4B1F-BD29-F769BE1C2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0CC3B-1040-4178-85EE-68A529F8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1C49D-12D6-4767-A5F3-86DBB61EED13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DD21F-4557-4AB4-A919-B4EDD7E9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142C-F0C8-4BD0-A210-D225C2E7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C77B-DB0A-47E2-8F0E-473B261C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F1E-8C9D-4E41-A038-8D338DC99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9377-3921-4D20-9931-9EBB91B95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21CDA-9E69-4960-9B28-01CFB07680B0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D30C1-8358-4B75-815A-A77B2EE8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E17CA-493C-4646-992A-4BBE0F57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913F-F2A5-4BF1-95AB-F03438ABD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90413-147B-441F-9A93-B87F3439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8A53-488D-49E3-8FFC-85E8D918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7E43-0E07-462C-A326-8613C756B3EB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80F1-80BF-491F-9036-E42FD2626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5E728-2A7F-4C19-A279-48CC4C8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2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B6F8-82D7-475E-9326-BD2FD6CB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BF8D-1490-48F6-A952-3B404BE7A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3350A-42A6-4989-9020-BE0B3489B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80399-E860-4D52-A657-EBB64390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5572-FBA5-4546-A01A-7218B7006697}" type="datetime1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9297C-C710-416B-8799-10A8A73E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8E5FA-5BCE-48F7-A69A-EB602706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4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0782-3AA4-4F68-BEDC-CFED5DB9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83674-556D-436F-BA58-35A92271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FA550-200C-4661-A196-923678FA3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F285A-3402-43D7-A1A2-B163E4A0A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ADF97-EA7F-4504-B33A-1F4EC0101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6C7859-4287-4538-BCEB-81AB8ECE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EC64-EDCD-4207-8E2F-C2712054912B}" type="datetime1">
              <a:rPr lang="en-US" smtClean="0"/>
              <a:t>4/9/2022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E5B8B-9A67-453A-B3AF-97602724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B2154-FFFA-4368-8E24-428BB0B5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A194-F866-4241-9795-B2A8400B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88EA2-393E-4B7C-9BF6-17FB81E7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C7D5-2B2E-4E17-A335-DB910237C235}" type="datetime1">
              <a:rPr lang="en-US" smtClean="0"/>
              <a:t>4/9/2022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A1C0C-394F-4847-9A9A-E6068010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B19B9-774B-4534-B6BD-2D50067A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EF504-A34B-48BA-A76A-243BA54AB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289C-E8BB-47C6-96F2-D2A76E8FCD35}" type="datetime1">
              <a:rPr lang="en-US" smtClean="0"/>
              <a:t>4/9/2022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DFA85-5C38-4D26-94DE-3C454946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C895-27C9-4C2F-BAF0-2D2B6575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7F97-54D4-4D01-BE0C-B35163CEB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C5F5F-9E08-46C7-BF8F-328D9F4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922C-8DD6-4F89-A4C1-140237DBA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BDE54-DFF7-4579-8693-16A25D41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95B6-CB9F-42EF-9905-32C41B6A6978}" type="datetime1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F8AB6-74F0-471C-B9C7-912A3C93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C9184-F79B-4190-9B03-C0E799D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6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08B8-A624-4F0C-B67F-E38E71CE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0CDAFD-6535-411E-8B1D-2843EDFD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9C466-50B4-444E-8343-09CC7C025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728F2-973E-4772-B230-BA66241A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011E-FB2E-4DFB-8712-E7288DB0ABC9}" type="datetime1">
              <a:rPr lang="en-US" smtClean="0"/>
              <a:t>4/9/2022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985BF-ADE1-4371-9E6F-53C24156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9831-AFA3-4DBC-A89E-9970CF99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F85B7-C9EF-4C97-8F1E-5F31A55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B7046-4B8F-4667-8C8C-3961CB1FA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72B1-26EA-40C7-8D5B-31BA9B7E6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C9E41-3479-4430-B16F-ADF8E493B581}" type="datetime1">
              <a:rPr lang="en-US" smtClean="0"/>
              <a:t>4/9/2022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674E-E980-4019-BDE9-EF600460A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AC4DB-8A8C-41D3-A20F-7C5E175AD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F1180-D9DF-45D1-9FEF-A15BDD3E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0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7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36FD-E3DA-47E9-8E2F-04EE96EAF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23" y="522960"/>
            <a:ext cx="5587029" cy="2797449"/>
          </a:xfrm>
        </p:spPr>
        <p:txBody>
          <a:bodyPr anchor="ctr"/>
          <a:lstStyle/>
          <a:p>
            <a:r>
              <a:rPr lang="en-US" dirty="0">
                <a:latin typeface="Gill Sans Nova" panose="020B0602020104020203" pitchFamily="34" charset="0"/>
              </a:rPr>
              <a:t>Prospectus</a:t>
            </a:r>
            <a:br>
              <a:rPr lang="en-US" dirty="0">
                <a:latin typeface="Gill Sans Nova" panose="020B0602020104020203" pitchFamily="34" charset="0"/>
              </a:rPr>
            </a:br>
            <a:r>
              <a:rPr lang="en-US" dirty="0">
                <a:latin typeface="Gill Sans Nova" panose="020B0602020104020203" pitchFamily="34" charset="0"/>
              </a:rPr>
              <a:t>Committee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5A0E8-7794-4D57-A87A-212181B19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925" y="4193785"/>
            <a:ext cx="5021805" cy="13755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ill Sans Nova" panose="020B0602020104020203" pitchFamily="34" charset="0"/>
              </a:rPr>
              <a:t>Edna Chiang</a:t>
            </a:r>
          </a:p>
          <a:p>
            <a:r>
              <a:rPr lang="en-US" sz="4000" dirty="0">
                <a:latin typeface="Gill Sans Nova" panose="020B0602020104020203" pitchFamily="34" charset="0"/>
              </a:rPr>
              <a:t>3.14.2022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22625-DFB0-43CB-B5A8-DB69CAF8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90A945-ED2A-432E-8542-8D39153D2EF9}"/>
              </a:ext>
            </a:extLst>
          </p:cNvPr>
          <p:cNvGrpSpPr/>
          <p:nvPr/>
        </p:nvGrpSpPr>
        <p:grpSpPr>
          <a:xfrm>
            <a:off x="6096000" y="311924"/>
            <a:ext cx="5825685" cy="6546076"/>
            <a:chOff x="4697174" y="725248"/>
            <a:chExt cx="6241321" cy="67747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20F2DF-5966-4CE9-B1E3-73ED20C05A46}"/>
                </a:ext>
              </a:extLst>
            </p:cNvPr>
            <p:cNvGrpSpPr/>
            <p:nvPr/>
          </p:nvGrpSpPr>
          <p:grpSpPr>
            <a:xfrm>
              <a:off x="4697174" y="725248"/>
              <a:ext cx="6241321" cy="6774767"/>
              <a:chOff x="701371" y="136525"/>
              <a:chExt cx="6241321" cy="6774767"/>
            </a:xfrm>
          </p:grpSpPr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AA8CF64-3B7C-4E93-8A84-2339CC74E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575" b="97638" l="733" r="96093">
                            <a14:foregroundMark x1="52625" y1="8549" x2="61416" y2="6974"/>
                            <a14:foregroundMark x1="61416" y1="6974" x2="81685" y2="8211"/>
                            <a14:foregroundMark x1="81685" y1="8211" x2="93651" y2="19573"/>
                            <a14:foregroundMark x1="93651" y1="19573" x2="94505" y2="27334"/>
                            <a14:foregroundMark x1="94505" y1="27334" x2="91575" y2="36220"/>
                            <a14:foregroundMark x1="91575" y1="36220" x2="86813" y2="41507"/>
                            <a14:foregroundMark x1="57998" y1="27672" x2="57143" y2="32508"/>
                            <a14:foregroundMark x1="93895" y1="35321" x2="96093" y2="20472"/>
                            <a14:foregroundMark x1="81929" y1="5737" x2="73016" y2="4162"/>
                            <a14:foregroundMark x1="73016" y1="4162" x2="64103" y2="5287"/>
                            <a14:foregroundMark x1="64103" y1="5287" x2="59585" y2="7087"/>
                            <a14:foregroundMark x1="66178" y1="1575" x2="72894" y2="2812"/>
                            <a14:foregroundMark x1="17827" y1="17210" x2="14530" y2="24184"/>
                            <a14:foregroundMark x1="14530" y1="24184" x2="19902" y2="31271"/>
                            <a14:foregroundMark x1="19902" y1="31271" x2="21734" y2="38358"/>
                            <a14:foregroundMark x1="21734" y1="38358" x2="20513" y2="50056"/>
                            <a14:foregroundMark x1="12088" y1="33183" x2="19414" y2="35996"/>
                            <a14:foregroundMark x1="19414" y1="35996" x2="24908" y2="30371"/>
                            <a14:foregroundMark x1="24908" y1="30371" x2="19780" y2="24859"/>
                            <a14:foregroundMark x1="19780" y1="24859" x2="18315" y2="24409"/>
                            <a14:foregroundMark x1="29304" y1="29584" x2="21978" y2="38020"/>
                            <a14:foregroundMark x1="26618" y1="30934" x2="26618" y2="27109"/>
                            <a14:foregroundMark x1="8181" y1="49269" x2="7570" y2="63667"/>
                            <a14:foregroundMark x1="7570" y1="63667" x2="5128" y2="70416"/>
                            <a14:foregroundMark x1="5128" y1="70416" x2="13675" y2="76828"/>
                            <a14:foregroundMark x1="11844" y1="47919" x2="22466" y2="61530"/>
                            <a14:foregroundMark x1="22466" y1="61530" x2="28449" y2="57143"/>
                            <a14:foregroundMark x1="28449" y1="57143" x2="33333" y2="50281"/>
                            <a14:foregroundMark x1="33700" y1="59955" x2="36386" y2="67717"/>
                            <a14:foregroundMark x1="36386" y1="67717" x2="34799" y2="75366"/>
                            <a14:foregroundMark x1="34799" y1="75366" x2="25275" y2="86052"/>
                            <a14:foregroundMark x1="10501" y1="81102" x2="14164" y2="89426"/>
                            <a14:foregroundMark x1="14164" y1="89426" x2="25641" y2="78515"/>
                            <a14:foregroundMark x1="25641" y1="78515" x2="29792" y2="96963"/>
                            <a14:foregroundMark x1="31502" y1="93026" x2="25763" y2="77390"/>
                            <a14:foregroundMark x1="25763" y1="77390" x2="25763" y2="77390"/>
                            <a14:foregroundMark x1="10623" y1="96625" x2="16117" y2="89089"/>
                            <a14:foregroundMark x1="20024" y1="92238" x2="22833" y2="93813"/>
                            <a14:foregroundMark x1="26984" y1="97638" x2="26496" y2="94038"/>
                            <a14:foregroundMark x1="15507" y1="79190" x2="18803" y2="82790"/>
                            <a14:foregroundMark x1="36386" y1="57930" x2="39683" y2="65579"/>
                            <a14:foregroundMark x1="39683" y1="65579" x2="38828" y2="69629"/>
                            <a14:foregroundMark x1="19536" y1="41620" x2="19536" y2="48256"/>
                            <a14:foregroundMark x1="37607" y1="59055" x2="37973" y2="59505"/>
                            <a14:foregroundMark x1="38339" y1="60855" x2="39683" y2="63217"/>
                            <a14:foregroundMark x1="39805" y1="63892" x2="40537" y2="65917"/>
                            <a14:foregroundMark x1="733" y1="59055" x2="733" y2="59843"/>
                            <a14:foregroundMark x1="18071" y1="64117" x2="24420" y2="76378"/>
                            <a14:foregroundMark x1="3297" y1="61530" x2="1465" y2="66029"/>
                            <a14:foregroundMark x1="1221" y1="65917" x2="2076" y2="70529"/>
                            <a14:foregroundMark x1="1832" y1="71091" x2="6105" y2="74016"/>
                            <a14:foregroundMark x1="10623" y1="78290" x2="7937" y2="84252"/>
                            <a14:foregroundMark x1="11355" y1="18335" x2="10134" y2="26772"/>
                            <a14:foregroundMark x1="10989" y1="34196" x2="11355" y2="39033"/>
                            <a14:foregroundMark x1="33944" y1="68841" x2="32845" y2="70529"/>
                            <a14:foregroundMark x1="41148" y1="66929" x2="40415" y2="69179"/>
                            <a14:backgroundMark x1="10501" y1="66479" x2="10256" y2="6760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71" y="136525"/>
                <a:ext cx="6241321" cy="6774767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DD6B41E-F057-401B-BAA1-611E611A5A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12239" y="1484811"/>
                <a:ext cx="1261677" cy="4646460"/>
              </a:xfrm>
              <a:prstGeom prst="line">
                <a:avLst/>
              </a:prstGeom>
              <a:ln w="25400">
                <a:solidFill>
                  <a:srgbClr val="6038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22C6275-304B-43E4-83BF-5F7E5E4355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4394" y="3468130"/>
                <a:ext cx="4008676" cy="2795344"/>
              </a:xfrm>
              <a:prstGeom prst="line">
                <a:avLst/>
              </a:prstGeom>
              <a:ln w="25400">
                <a:solidFill>
                  <a:srgbClr val="60381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151B8B-2219-4962-99DC-696EE63B2093}"/>
                </a:ext>
              </a:extLst>
            </p:cNvPr>
            <p:cNvSpPr/>
            <p:nvPr/>
          </p:nvSpPr>
          <p:spPr>
            <a:xfrm>
              <a:off x="7206215" y="762827"/>
              <a:ext cx="3657599" cy="3657600"/>
            </a:xfrm>
            <a:prstGeom prst="ellipse">
              <a:avLst/>
            </a:prstGeom>
            <a:noFill/>
            <a:ln w="44450">
              <a:solidFill>
                <a:srgbClr val="603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A8A212-3DE5-45F8-A8DB-FC5CC26813A1}"/>
              </a:ext>
            </a:extLst>
          </p:cNvPr>
          <p:cNvCxnSpPr>
            <a:cxnSpLocks/>
          </p:cNvCxnSpPr>
          <p:nvPr/>
        </p:nvCxnSpPr>
        <p:spPr>
          <a:xfrm>
            <a:off x="745588" y="3309858"/>
            <a:ext cx="4533900" cy="21102"/>
          </a:xfrm>
          <a:prstGeom prst="line">
            <a:avLst/>
          </a:prstGeom>
          <a:ln w="63500" cap="flat" cmpd="dbl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5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28288B-3297-4B7C-92DA-FB09A7B4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1" y="355007"/>
            <a:ext cx="2481402" cy="1215638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1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148E20-7328-4BBC-980F-1E9137F5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84" y="355007"/>
            <a:ext cx="8031785" cy="1578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5AA98-BE03-471D-AABA-6F4381340B39}"/>
              </a:ext>
            </a:extLst>
          </p:cNvPr>
          <p:cNvSpPr txBox="1"/>
          <p:nvPr/>
        </p:nvSpPr>
        <p:spPr>
          <a:xfrm>
            <a:off x="2019719" y="387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ACA25-3E2F-4C69-B8DE-3FD032B3DA6B}"/>
              </a:ext>
            </a:extLst>
          </p:cNvPr>
          <p:cNvSpPr txBox="1"/>
          <p:nvPr/>
        </p:nvSpPr>
        <p:spPr>
          <a:xfrm>
            <a:off x="1259101" y="2761424"/>
            <a:ext cx="9673797" cy="3435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Determine if stevia alters gut microbiota and induces glucose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	   intolerance</a:t>
            </a:r>
          </a:p>
          <a:p>
            <a:endParaRPr lang="en-US" sz="2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u="sng" dirty="0">
                <a:latin typeface="Gill Sans Nova" panose="020B0602020104020203" pitchFamily="34" charset="0"/>
              </a:rPr>
              <a:t>Results:</a:t>
            </a:r>
            <a:r>
              <a:rPr lang="en-US" sz="2600" dirty="0">
                <a:latin typeface="Gill Sans Nova" panose="020B0602020104020203" pitchFamily="34" charset="0"/>
              </a:rPr>
              <a:t>     In mice that are fed a high-fat diet, stevia supplementation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	      induces similar microbiota changes as other artificial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	      sweeteners and doesn’t impact glucose intolerance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B62CD-03A0-48AD-B8C2-C0697C69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59" y="1974363"/>
            <a:ext cx="4460132" cy="3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3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47A29-0060-44BC-93D2-9716507C9812}"/>
              </a:ext>
            </a:extLst>
          </p:cNvPr>
          <p:cNvSpPr txBox="1"/>
          <p:nvPr/>
        </p:nvSpPr>
        <p:spPr>
          <a:xfrm>
            <a:off x="0" y="2413241"/>
            <a:ext cx="12192000" cy="203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Gut microbiome response to nutritional changes in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high fat diet mouse model and a </a:t>
            </a:r>
            <a:r>
              <a:rPr lang="en-US" sz="3200" dirty="0">
                <a:solidFill>
                  <a:srgbClr val="FF0000"/>
                </a:solidFill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ground squirrel hibernator</a:t>
            </a:r>
          </a:p>
        </p:txBody>
      </p:sp>
    </p:spTree>
    <p:extLst>
      <p:ext uri="{BB962C8B-B14F-4D97-AF65-F5344CB8AC3E}">
        <p14:creationId xmlns:p14="http://schemas.microsoft.com/office/powerpoint/2010/main" val="36425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9963EA-6B79-40F5-A5DF-8A4C3B571CD4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6A026A-B4C9-420B-A166-A0154DFD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79951-E3A1-43DC-A252-3B4E9A42B640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954FB0B-E41A-4BC0-95A8-9FE91DA6D731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4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154846"/>
              </p:ext>
            </p:extLst>
          </p:nvPr>
        </p:nvGraphicFramePr>
        <p:xfrm>
          <a:off x="494852" y="1983073"/>
          <a:ext cx="11202296" cy="166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1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166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08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20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98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249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Less variation in beta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46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295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Less variation in beta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OTUs contributing to beta diversity in families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  </a:t>
                      </a:r>
                      <a:r>
                        <a:rPr lang="en-US" sz="2000" i="0" dirty="0">
                          <a:latin typeface="Gill Sans Nova" panose="020B0602020104020203" pitchFamily="34" charset="0"/>
                        </a:rPr>
                        <a:t>Lachnospiraceae and Ruminococcaceae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3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41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Less variation in beta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OTUs contributing to beta diversity in families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  </a:t>
                      </a:r>
                      <a:r>
                        <a:rPr lang="en-US" sz="2000" i="0" dirty="0">
                          <a:latin typeface="Gill Sans Nova" panose="020B0602020104020203" pitchFamily="34" charset="0"/>
                        </a:rPr>
                        <a:t>Lachnospiraceae and Ruminococcaceae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  <a:tr h="12194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Report changes in captive squirrel microbiotas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across year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sz="2000" dirty="0">
                        <a:latin typeface="Gill Sans Nova" panose="020B06020201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0213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85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4174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Less variation in beta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OTUs contributing to beta diversity in families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  </a:t>
                      </a:r>
                      <a:r>
                        <a:rPr lang="en-US" sz="2000" i="0" dirty="0">
                          <a:latin typeface="Gill Sans Nova" panose="020B0602020104020203" pitchFamily="34" charset="0"/>
                        </a:rPr>
                        <a:t>Lachnospiraceae and Ruminococcaceae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  <a:tr h="12194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Report changes in captive squirrel microbiotas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across year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Results consistent with previous work, except: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0213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9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FD8569-5609-4EE7-A69C-69ED8EC4EFE8}"/>
              </a:ext>
            </a:extLst>
          </p:cNvPr>
          <p:cNvSpPr txBox="1">
            <a:spLocks/>
          </p:cNvSpPr>
          <p:nvPr/>
        </p:nvSpPr>
        <p:spPr>
          <a:xfrm>
            <a:off x="4970584" y="0"/>
            <a:ext cx="2250831" cy="89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5000" dirty="0">
                <a:latin typeface="Gill Sans Nova" panose="020B0602020104020203" pitchFamily="34" charset="0"/>
              </a:rPr>
              <a:t>Outline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999C78-8B0E-43E0-B53C-2DF74ECFDB78}"/>
              </a:ext>
            </a:extLst>
          </p:cNvPr>
          <p:cNvSpPr txBox="1">
            <a:spLocks/>
          </p:cNvSpPr>
          <p:nvPr/>
        </p:nvSpPr>
        <p:spPr>
          <a:xfrm>
            <a:off x="1155224" y="1447231"/>
            <a:ext cx="9881551" cy="396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</a:rPr>
              <a:t> Timeline Overview 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</a:rPr>
              <a:t>Aim 1 Summary – Completed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</a:rPr>
              <a:t>Aim 2 Summary – Completed</a:t>
            </a:r>
          </a:p>
          <a:p>
            <a:pPr marL="342900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</a:rPr>
              <a:t>Aim 3</a:t>
            </a:r>
            <a:r>
              <a:rPr lang="en-US" dirty="0">
                <a:latin typeface="Gill Sans Nova" panose="020B0602020104020203" pitchFamily="34" charset="0"/>
                <a:cs typeface="Calibri" panose="020F0502020204030204" pitchFamily="34" charset="0"/>
              </a:rPr>
              <a:t> Update and 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2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92CF9D96-062B-4528-98A1-AB2B199B4445}"/>
              </a:ext>
            </a:extLst>
          </p:cNvPr>
          <p:cNvGraphicFramePr>
            <a:graphicFrameLocks noGrp="1"/>
          </p:cNvGraphicFramePr>
          <p:nvPr/>
        </p:nvGraphicFramePr>
        <p:xfrm>
          <a:off x="494852" y="1983073"/>
          <a:ext cx="11202296" cy="4373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5186">
                  <a:extLst>
                    <a:ext uri="{9D8B030D-6E8A-4147-A177-3AD203B41FA5}">
                      <a16:colId xmlns:a16="http://schemas.microsoft.com/office/drawing/2014/main" val="2232656108"/>
                    </a:ext>
                  </a:extLst>
                </a:gridCol>
                <a:gridCol w="6017110">
                  <a:extLst>
                    <a:ext uri="{9D8B030D-6E8A-4147-A177-3AD203B41FA5}">
                      <a16:colId xmlns:a16="http://schemas.microsoft.com/office/drawing/2014/main" val="3009031885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Goals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lawik Semibold" panose="020B0702040204020203" pitchFamily="34" charset="0"/>
                        </a:rPr>
                        <a:t>Results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5642"/>
                  </a:ext>
                </a:extLst>
              </a:tr>
              <a:tr h="117267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 captive and wild squirrel microbiotas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Compared to captive microbiota, wild microbiota has: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Greater richness and phylogenetic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Less variation in beta diversity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OTUs contributing to beta diversity in families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  </a:t>
                      </a:r>
                      <a:r>
                        <a:rPr lang="en-US" sz="2000" i="0" dirty="0">
                          <a:latin typeface="Gill Sans Nova" panose="020B0602020104020203" pitchFamily="34" charset="0"/>
                        </a:rPr>
                        <a:t>Lachnospiraceae and Ruminococcaceae</a:t>
                      </a:r>
                      <a:br>
                        <a:rPr lang="en-US" sz="2000" i="0" dirty="0">
                          <a:latin typeface="Gill Sans Nova" panose="020B0602020104020203" pitchFamily="34" charset="0"/>
                        </a:rPr>
                      </a:br>
                      <a:r>
                        <a:rPr lang="en-US" sz="400" i="0" dirty="0">
                          <a:latin typeface="Gill Sans Nova" panose="020B0602020104020203" pitchFamily="34" charset="0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87088"/>
                  </a:ext>
                </a:extLst>
              </a:tr>
              <a:tr h="12194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Report changes in captive squirrel microbiotas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across year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Results consistent with previous work, except: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Summer vs. Spring</a:t>
                      </a:r>
                      <a:br>
                        <a:rPr lang="en-US" sz="2000" dirty="0">
                          <a:latin typeface="Gill Sans Nova" panose="020B0602020104020203" pitchFamily="34" charset="0"/>
                        </a:rPr>
                      </a:br>
                      <a:r>
                        <a:rPr lang="en-US" sz="2000" dirty="0">
                          <a:latin typeface="Gill Sans Nova" panose="020B0602020104020203" pitchFamily="34" charset="0"/>
                        </a:rPr>
                        <a:t>     - Low abundance taxa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0213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5B147-3F2B-4563-A0B4-38531E8F81D6}"/>
              </a:ext>
            </a:extLst>
          </p:cNvPr>
          <p:cNvGrpSpPr/>
          <p:nvPr/>
        </p:nvGrpSpPr>
        <p:grpSpPr>
          <a:xfrm>
            <a:off x="3329811" y="236713"/>
            <a:ext cx="6328540" cy="1746360"/>
            <a:chOff x="3882261" y="147279"/>
            <a:chExt cx="6328540" cy="17463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CF7D36-2ED0-42B5-8A20-CD879EC9B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259" y="147279"/>
              <a:ext cx="6250542" cy="16018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80A4EF-5E2D-43EC-BBF0-C17ECD158824}"/>
                </a:ext>
              </a:extLst>
            </p:cNvPr>
            <p:cNvSpPr txBox="1"/>
            <p:nvPr/>
          </p:nvSpPr>
          <p:spPr>
            <a:xfrm>
              <a:off x="3882261" y="1616640"/>
              <a:ext cx="18517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Animal Microbiome</a:t>
              </a:r>
              <a:r>
                <a:rPr lang="en-US" sz="1200" dirty="0"/>
                <a:t> (2022)</a:t>
              </a:r>
              <a:endParaRPr lang="en-US" sz="1200" i="1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A433222-568A-4D1E-8C2A-984CFD64E2BF}"/>
              </a:ext>
            </a:extLst>
          </p:cNvPr>
          <p:cNvSpPr txBox="1">
            <a:spLocks/>
          </p:cNvSpPr>
          <p:nvPr/>
        </p:nvSpPr>
        <p:spPr>
          <a:xfrm>
            <a:off x="521531" y="355007"/>
            <a:ext cx="2481402" cy="121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2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04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>
            <a:extLst>
              <a:ext uri="{FF2B5EF4-FFF2-40B4-BE49-F238E27FC236}">
                <a16:creationId xmlns:a16="http://schemas.microsoft.com/office/drawing/2014/main" id="{B0E8E16B-A6E9-4E8F-AD05-923FAFE92933}"/>
              </a:ext>
            </a:extLst>
          </p:cNvPr>
          <p:cNvSpPr txBox="1">
            <a:spLocks/>
          </p:cNvSpPr>
          <p:nvPr/>
        </p:nvSpPr>
        <p:spPr>
          <a:xfrm>
            <a:off x="904104" y="1417757"/>
            <a:ext cx="8519747" cy="530371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</a:pPr>
            <a:r>
              <a:rPr lang="en-US" sz="3200" dirty="0">
                <a:latin typeface="Gill Sans Nova" panose="020B0602020104020203" pitchFamily="34" charset="0"/>
              </a:rPr>
              <a:t>Microbe-host symbioses: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800" dirty="0">
                <a:latin typeface="Gill Sans Nova" panose="020B0602020104020203" pitchFamily="34" charset="0"/>
              </a:rPr>
              <a:t>fluctuating energy and nutrient availability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800" dirty="0">
                <a:latin typeface="Gill Sans Nova" panose="020B0602020104020203" pitchFamily="34" charset="0"/>
              </a:rPr>
              <a:t>extreme changes in diet &amp; physiology</a:t>
            </a:r>
          </a:p>
          <a:p>
            <a:pPr marL="800100" lvl="1" indent="-342900">
              <a:lnSpc>
                <a:spcPct val="100000"/>
              </a:lnSpc>
            </a:pPr>
            <a:endParaRPr lang="en-US" sz="2800" dirty="0">
              <a:latin typeface="Gill Sans Nova" panose="020B0602020104020203" pitchFamily="34" charset="0"/>
            </a:endParaRPr>
          </a:p>
          <a:p>
            <a:pPr marL="800100" lvl="1" indent="-342900">
              <a:lnSpc>
                <a:spcPct val="100000"/>
              </a:lnSpc>
            </a:pPr>
            <a:endParaRPr lang="en-US" sz="2800" dirty="0">
              <a:latin typeface="Gill Sans Nova" panose="020B0602020104020203" pitchFamily="34" charset="0"/>
            </a:endParaRPr>
          </a:p>
        </p:txBody>
      </p:sp>
      <p:pic>
        <p:nvPicPr>
          <p:cNvPr id="23" name="Picture 22" descr="A close up of a tree&#10;&#10;Description generated with high confidence">
            <a:extLst>
              <a:ext uri="{FF2B5EF4-FFF2-40B4-BE49-F238E27FC236}">
                <a16:creationId xmlns:a16="http://schemas.microsoft.com/office/drawing/2014/main" id="{91893A41-768A-4BA8-8EF0-38ED03F2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26" y="1522778"/>
            <a:ext cx="2152700" cy="13454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C333F5-646C-450A-95D6-2620A2454440}"/>
              </a:ext>
            </a:extLst>
          </p:cNvPr>
          <p:cNvSpPr txBox="1">
            <a:spLocks/>
          </p:cNvSpPr>
          <p:nvPr/>
        </p:nvSpPr>
        <p:spPr>
          <a:xfrm>
            <a:off x="858018" y="2828"/>
            <a:ext cx="105156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Hibernation Microbiome Significance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B38E2-9820-401A-9300-B690E6EAE302}"/>
              </a:ext>
            </a:extLst>
          </p:cNvPr>
          <p:cNvSpPr txBox="1"/>
          <p:nvPr/>
        </p:nvSpPr>
        <p:spPr>
          <a:xfrm>
            <a:off x="629351" y="6464839"/>
            <a:ext cx="11562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Gill Sans Nova" panose="020B0602020104020203" pitchFamily="34" charset="0"/>
                <a:cs typeface="Calisto MT"/>
              </a:rPr>
              <a:t>Photo credit: www.naturalsara.files.wordpress.com/2014/04/summer-and-winter.jpg;   www.freepik.com/free-photo/sandwich_1154059.html;</a:t>
            </a:r>
            <a:br>
              <a:rPr lang="en-US" sz="1000" dirty="0">
                <a:latin typeface="Gill Sans Nova" panose="020B0602020104020203" pitchFamily="34" charset="0"/>
                <a:cs typeface="Calisto MT"/>
              </a:rPr>
            </a:br>
            <a:r>
              <a:rPr lang="en-US" sz="1000" dirty="0">
                <a:latin typeface="Gill Sans Nova" panose="020B0602020104020203" pitchFamily="34" charset="0"/>
                <a:cs typeface="Calisto MT"/>
              </a:rPr>
              <a:t>www.gograph.com/stock-illustration/imedicine-packagedmedicine-single-icon-in-cartoon-gg96152510.html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1429E5-23AF-4143-9805-B8E7AE6A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3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FF25394-EE47-433B-AE93-71D8C2960B9E}"/>
              </a:ext>
            </a:extLst>
          </p:cNvPr>
          <p:cNvSpPr txBox="1"/>
          <p:nvPr/>
        </p:nvSpPr>
        <p:spPr>
          <a:xfrm>
            <a:off x="7202316" y="6655684"/>
            <a:ext cx="514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Nova" panose="020B0602020104020203" pitchFamily="34" charset="0"/>
                <a:cs typeface="Calisto MT"/>
              </a:rPr>
              <a:t>Figure modified from </a:t>
            </a:r>
            <a:r>
              <a:rPr lang="en-US" sz="1200" dirty="0" err="1">
                <a:latin typeface="Gill Sans Nova" panose="020B0602020104020203" pitchFamily="34" charset="0"/>
                <a:cs typeface="Calisto MT"/>
              </a:rPr>
              <a:t>Bäckhed</a:t>
            </a:r>
            <a:r>
              <a:rPr lang="en-US" sz="1200" dirty="0">
                <a:latin typeface="Gill Sans Nova" panose="020B0602020104020203" pitchFamily="34" charset="0"/>
                <a:cs typeface="Calisto MT"/>
              </a:rPr>
              <a:t>, F., et.al. (2005) Science </a:t>
            </a:r>
            <a:r>
              <a:rPr lang="en-US" sz="1200" b="1" dirty="0">
                <a:latin typeface="Gill Sans Nova" panose="020B0602020104020203" pitchFamily="34" charset="0"/>
                <a:cs typeface="Calisto MT"/>
              </a:rPr>
              <a:t>307</a:t>
            </a:r>
            <a:r>
              <a:rPr lang="en-US" sz="1200" dirty="0">
                <a:latin typeface="Gill Sans Nova" panose="020B0602020104020203" pitchFamily="34" charset="0"/>
                <a:cs typeface="Calisto MT"/>
              </a:rPr>
              <a:t>(5717):1915 – 1920</a:t>
            </a:r>
          </a:p>
        </p:txBody>
      </p:sp>
      <p:pic>
        <p:nvPicPr>
          <p:cNvPr id="28" name="Picture 27" descr="Screen Shot 2017-06-12 at 2.49.48 PM.png">
            <a:extLst>
              <a:ext uri="{FF2B5EF4-FFF2-40B4-BE49-F238E27FC236}">
                <a16:creationId xmlns:a16="http://schemas.microsoft.com/office/drawing/2014/main" id="{07D653DD-90E3-4816-B335-42D6F503D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22" y="999888"/>
            <a:ext cx="5284388" cy="50460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0E466D5-9D65-4554-9D2B-D2C094F9CF15}"/>
              </a:ext>
            </a:extLst>
          </p:cNvPr>
          <p:cNvSpPr/>
          <p:nvPr/>
        </p:nvSpPr>
        <p:spPr>
          <a:xfrm>
            <a:off x="3665761" y="4607864"/>
            <a:ext cx="4644080" cy="1642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9EFD87-8E24-4655-9414-795E7BE23B14}"/>
              </a:ext>
            </a:extLst>
          </p:cNvPr>
          <p:cNvSpPr/>
          <p:nvPr/>
        </p:nvSpPr>
        <p:spPr>
          <a:xfrm>
            <a:off x="7647757" y="1775780"/>
            <a:ext cx="334363" cy="340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60F00F-AEA9-4F43-8B0D-B1C24C5D3C3D}"/>
              </a:ext>
            </a:extLst>
          </p:cNvPr>
          <p:cNvSpPr/>
          <p:nvPr/>
        </p:nvSpPr>
        <p:spPr>
          <a:xfrm>
            <a:off x="6418812" y="2577608"/>
            <a:ext cx="334363" cy="3160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74D7F9-CFF8-4880-8A50-752296390C92}"/>
              </a:ext>
            </a:extLst>
          </p:cNvPr>
          <p:cNvSpPr/>
          <p:nvPr/>
        </p:nvSpPr>
        <p:spPr>
          <a:xfrm>
            <a:off x="5497121" y="1775780"/>
            <a:ext cx="126205" cy="210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3B8F6F-25AD-4D1C-ABF4-D32DCCA84E3B}"/>
              </a:ext>
            </a:extLst>
          </p:cNvPr>
          <p:cNvSpPr/>
          <p:nvPr/>
        </p:nvSpPr>
        <p:spPr>
          <a:xfrm>
            <a:off x="4065110" y="1215006"/>
            <a:ext cx="173378" cy="213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6F4477D-C191-4B29-A3D9-162590D28017}"/>
              </a:ext>
            </a:extLst>
          </p:cNvPr>
          <p:cNvCxnSpPr>
            <a:cxnSpLocks/>
          </p:cNvCxnSpPr>
          <p:nvPr/>
        </p:nvCxnSpPr>
        <p:spPr>
          <a:xfrm>
            <a:off x="6049048" y="4617696"/>
            <a:ext cx="0" cy="21115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4B24F3-B4EE-4427-84DA-0CD3E615080A}"/>
              </a:ext>
            </a:extLst>
          </p:cNvPr>
          <p:cNvSpPr txBox="1"/>
          <p:nvPr/>
        </p:nvSpPr>
        <p:spPr>
          <a:xfrm>
            <a:off x="8494614" y="1747319"/>
            <a:ext cx="1768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lawik Semibold" panose="020B0702040204020203" pitchFamily="34" charset="0"/>
                <a:cs typeface="Calisto MT"/>
              </a:rPr>
              <a:t>Summer</a:t>
            </a:r>
          </a:p>
          <a:p>
            <a:r>
              <a:rPr lang="en-US" sz="3200" b="1" dirty="0">
                <a:latin typeface="Selawik Semibold" panose="020B0702040204020203" pitchFamily="34" charset="0"/>
                <a:cs typeface="Calisto MT"/>
              </a:rPr>
              <a:t>Spring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DE95ECB-A77B-4C41-91C3-719F0401A36E}"/>
              </a:ext>
            </a:extLst>
          </p:cNvPr>
          <p:cNvSpPr txBox="1">
            <a:spLocks/>
          </p:cNvSpPr>
          <p:nvPr/>
        </p:nvSpPr>
        <p:spPr>
          <a:xfrm>
            <a:off x="858018" y="2828"/>
            <a:ext cx="105156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Microbe-Host Interactions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10A37E-9674-4AFD-81F3-567883437511}"/>
              </a:ext>
            </a:extLst>
          </p:cNvPr>
          <p:cNvSpPr txBox="1"/>
          <p:nvPr/>
        </p:nvSpPr>
        <p:spPr>
          <a:xfrm>
            <a:off x="6285882" y="4572614"/>
            <a:ext cx="3184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ill Sans Nova" panose="020B0602020104020203" pitchFamily="34" charset="0"/>
                <a:cs typeface="Calisto MT"/>
              </a:rPr>
              <a:t>Dietary Substrate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3CC210-121D-4BF4-9C07-456586314C60}"/>
              </a:ext>
            </a:extLst>
          </p:cNvPr>
          <p:cNvSpPr txBox="1"/>
          <p:nvPr/>
        </p:nvSpPr>
        <p:spPr>
          <a:xfrm>
            <a:off x="2323276" y="4572614"/>
            <a:ext cx="355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ill Sans Nova" panose="020B0602020104020203" pitchFamily="34" charset="0"/>
                <a:cs typeface="Calisto MT"/>
              </a:rPr>
              <a:t>Host-derived Substrate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0D3CE-154E-4C91-9F1E-9F9FADB83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21" y="5085715"/>
            <a:ext cx="3585398" cy="924143"/>
          </a:xfrm>
          <a:prstGeom prst="rect">
            <a:avLst/>
          </a:prstGeom>
        </p:spPr>
      </p:pic>
      <p:pic>
        <p:nvPicPr>
          <p:cNvPr id="8" name="Picture 7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58A8D964-5919-4AEA-B1CC-66A28485B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2" y="5085715"/>
            <a:ext cx="3171328" cy="994795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F88C34E-6DD5-429E-BFFA-959A408A0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07" y="6090124"/>
            <a:ext cx="3536482" cy="7045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2F0CD-0C49-4F42-8E81-42F3CC92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1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7-06-12 at 2.49.48 PM.png">
            <a:extLst>
              <a:ext uri="{FF2B5EF4-FFF2-40B4-BE49-F238E27FC236}">
                <a16:creationId xmlns:a16="http://schemas.microsoft.com/office/drawing/2014/main" id="{28AD035F-87F9-4767-A320-EF4DAD168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108" y="994390"/>
            <a:ext cx="5284388" cy="50460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F666151-7018-48C9-AD83-A8D6A4F8056C}"/>
              </a:ext>
            </a:extLst>
          </p:cNvPr>
          <p:cNvSpPr/>
          <p:nvPr/>
        </p:nvSpPr>
        <p:spPr>
          <a:xfrm>
            <a:off x="3726117" y="4563834"/>
            <a:ext cx="4644080" cy="1642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E466D5-9D65-4554-9D2B-D2C094F9CF15}"/>
              </a:ext>
            </a:extLst>
          </p:cNvPr>
          <p:cNvSpPr/>
          <p:nvPr/>
        </p:nvSpPr>
        <p:spPr>
          <a:xfrm>
            <a:off x="3690657" y="4534674"/>
            <a:ext cx="4644080" cy="16295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9EFD87-8E24-4655-9414-795E7BE23B14}"/>
              </a:ext>
            </a:extLst>
          </p:cNvPr>
          <p:cNvSpPr/>
          <p:nvPr/>
        </p:nvSpPr>
        <p:spPr>
          <a:xfrm>
            <a:off x="7613883" y="1728548"/>
            <a:ext cx="334363" cy="340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60F00F-AEA9-4F43-8B0D-B1C24C5D3C3D}"/>
              </a:ext>
            </a:extLst>
          </p:cNvPr>
          <p:cNvSpPr/>
          <p:nvPr/>
        </p:nvSpPr>
        <p:spPr>
          <a:xfrm>
            <a:off x="6384938" y="2530376"/>
            <a:ext cx="334363" cy="3160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74D7F9-CFF8-4880-8A50-752296390C92}"/>
              </a:ext>
            </a:extLst>
          </p:cNvPr>
          <p:cNvSpPr/>
          <p:nvPr/>
        </p:nvSpPr>
        <p:spPr>
          <a:xfrm>
            <a:off x="5463247" y="1728548"/>
            <a:ext cx="126205" cy="210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3B8F6F-25AD-4D1C-ABF4-D32DCCA84E3B}"/>
              </a:ext>
            </a:extLst>
          </p:cNvPr>
          <p:cNvSpPr/>
          <p:nvPr/>
        </p:nvSpPr>
        <p:spPr>
          <a:xfrm>
            <a:off x="4031236" y="1167774"/>
            <a:ext cx="173378" cy="213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DE95ECB-A77B-4C41-91C3-719F0401A36E}"/>
              </a:ext>
            </a:extLst>
          </p:cNvPr>
          <p:cNvSpPr txBox="1">
            <a:spLocks/>
          </p:cNvSpPr>
          <p:nvPr/>
        </p:nvSpPr>
        <p:spPr>
          <a:xfrm>
            <a:off x="858018" y="2828"/>
            <a:ext cx="105156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Microbe-Host Interactions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D34F89-1124-4CD2-BE53-207173B8E1E2}"/>
              </a:ext>
            </a:extLst>
          </p:cNvPr>
          <p:cNvSpPr/>
          <p:nvPr/>
        </p:nvSpPr>
        <p:spPr>
          <a:xfrm>
            <a:off x="7649343" y="1770282"/>
            <a:ext cx="334363" cy="340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A06308-DD83-4779-8D82-BC11BBB413BF}"/>
              </a:ext>
            </a:extLst>
          </p:cNvPr>
          <p:cNvSpPr/>
          <p:nvPr/>
        </p:nvSpPr>
        <p:spPr>
          <a:xfrm>
            <a:off x="6420398" y="2572110"/>
            <a:ext cx="334363" cy="3160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80A652-835D-4F87-8A8F-3D0EA94FC49C}"/>
              </a:ext>
            </a:extLst>
          </p:cNvPr>
          <p:cNvSpPr/>
          <p:nvPr/>
        </p:nvSpPr>
        <p:spPr>
          <a:xfrm>
            <a:off x="5498707" y="1770282"/>
            <a:ext cx="126205" cy="210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538D5A-BD03-4524-A2A8-7B97E6B31F61}"/>
              </a:ext>
            </a:extLst>
          </p:cNvPr>
          <p:cNvSpPr/>
          <p:nvPr/>
        </p:nvSpPr>
        <p:spPr>
          <a:xfrm>
            <a:off x="4066696" y="1209508"/>
            <a:ext cx="173378" cy="213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7B167E-D8DF-4169-B815-BC78D55A9EE4}"/>
              </a:ext>
            </a:extLst>
          </p:cNvPr>
          <p:cNvSpPr/>
          <p:nvPr/>
        </p:nvSpPr>
        <p:spPr>
          <a:xfrm>
            <a:off x="7155430" y="2008900"/>
            <a:ext cx="987825" cy="812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ADF992-5DB9-43B3-87A4-F10CE247A830}"/>
              </a:ext>
            </a:extLst>
          </p:cNvPr>
          <p:cNvSpPr/>
          <p:nvPr/>
        </p:nvSpPr>
        <p:spPr>
          <a:xfrm>
            <a:off x="6420398" y="1423389"/>
            <a:ext cx="987825" cy="812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B48ED43-B068-478F-B1B0-9062A880305A}"/>
              </a:ext>
            </a:extLst>
          </p:cNvPr>
          <p:cNvSpPr/>
          <p:nvPr/>
        </p:nvSpPr>
        <p:spPr>
          <a:xfrm>
            <a:off x="5254478" y="957999"/>
            <a:ext cx="1623762" cy="1277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8C2DE2-9431-40A1-B776-5FBEF6109B53}"/>
              </a:ext>
            </a:extLst>
          </p:cNvPr>
          <p:cNvSpPr/>
          <p:nvPr/>
        </p:nvSpPr>
        <p:spPr>
          <a:xfrm>
            <a:off x="5130999" y="832709"/>
            <a:ext cx="1623762" cy="1277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AAB669-759A-49DC-853C-D8BD60781F44}"/>
              </a:ext>
            </a:extLst>
          </p:cNvPr>
          <p:cNvSpPr/>
          <p:nvPr/>
        </p:nvSpPr>
        <p:spPr>
          <a:xfrm>
            <a:off x="4783839" y="1080103"/>
            <a:ext cx="683253" cy="690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Screen Shot 2017-06-12 at 3.51.53 PM.png">
            <a:extLst>
              <a:ext uri="{FF2B5EF4-FFF2-40B4-BE49-F238E27FC236}">
                <a16:creationId xmlns:a16="http://schemas.microsoft.com/office/drawing/2014/main" id="{B4E7767A-A28C-44D9-8581-6B24E5F06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1906">
            <a:off x="5057892" y="2797451"/>
            <a:ext cx="393170" cy="388549"/>
          </a:xfrm>
          <a:prstGeom prst="rect">
            <a:avLst/>
          </a:prstGeom>
        </p:spPr>
      </p:pic>
      <p:pic>
        <p:nvPicPr>
          <p:cNvPr id="62" name="Picture 61" descr="Screen Shot 2017-06-12 at 3.51.19 PM.png">
            <a:extLst>
              <a:ext uri="{FF2B5EF4-FFF2-40B4-BE49-F238E27FC236}">
                <a16:creationId xmlns:a16="http://schemas.microsoft.com/office/drawing/2014/main" id="{B9E2B20B-ABAD-4690-AF67-BB2022DA2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612">
            <a:off x="5021198" y="2711183"/>
            <a:ext cx="445209" cy="353884"/>
          </a:xfrm>
          <a:prstGeom prst="rect">
            <a:avLst/>
          </a:prstGeom>
        </p:spPr>
      </p:pic>
      <p:pic>
        <p:nvPicPr>
          <p:cNvPr id="63" name="Picture 62" descr="Screen Shot 2017-06-12 at 4.09.49 PM.png">
            <a:extLst>
              <a:ext uri="{FF2B5EF4-FFF2-40B4-BE49-F238E27FC236}">
                <a16:creationId xmlns:a16="http://schemas.microsoft.com/office/drawing/2014/main" id="{D4389BF7-30C5-41B9-B98D-F759045F9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370" l="0" r="96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78330">
            <a:off x="4858049" y="2530126"/>
            <a:ext cx="772574" cy="586136"/>
          </a:xfrm>
          <a:prstGeom prst="rect">
            <a:avLst/>
          </a:prstGeom>
        </p:spPr>
      </p:pic>
      <p:pic>
        <p:nvPicPr>
          <p:cNvPr id="64" name="Picture 63" descr="Screen Shot 2017-06-12 at 3.56.54 PM.png">
            <a:extLst>
              <a:ext uri="{FF2B5EF4-FFF2-40B4-BE49-F238E27FC236}">
                <a16:creationId xmlns:a16="http://schemas.microsoft.com/office/drawing/2014/main" id="{36760B28-A5A6-40A0-9983-E917B0B7D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7" b="98667" l="86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1" y="2619694"/>
            <a:ext cx="493913" cy="26843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2ED1D1C-4BCA-49B9-A8C9-0445E92AB01C}"/>
              </a:ext>
            </a:extLst>
          </p:cNvPr>
          <p:cNvSpPr/>
          <p:nvPr/>
        </p:nvSpPr>
        <p:spPr>
          <a:xfrm>
            <a:off x="3665761" y="4607864"/>
            <a:ext cx="4644080" cy="1642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096F4A3-22DD-4081-9705-4F6CE232E916}"/>
              </a:ext>
            </a:extLst>
          </p:cNvPr>
          <p:cNvCxnSpPr>
            <a:cxnSpLocks/>
          </p:cNvCxnSpPr>
          <p:nvPr/>
        </p:nvCxnSpPr>
        <p:spPr>
          <a:xfrm>
            <a:off x="6049048" y="4617696"/>
            <a:ext cx="0" cy="21115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D8AACDB-171D-4FAF-92D1-271AF78C0086}"/>
              </a:ext>
            </a:extLst>
          </p:cNvPr>
          <p:cNvSpPr txBox="1"/>
          <p:nvPr/>
        </p:nvSpPr>
        <p:spPr>
          <a:xfrm>
            <a:off x="6285882" y="4572614"/>
            <a:ext cx="3184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ill Sans Nova" panose="020B0602020104020203" pitchFamily="34" charset="0"/>
                <a:cs typeface="Calisto MT"/>
              </a:rPr>
              <a:t>Dietary Substrate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BEB23F2-0373-42AF-8274-150C84124CA4}"/>
              </a:ext>
            </a:extLst>
          </p:cNvPr>
          <p:cNvSpPr txBox="1"/>
          <p:nvPr/>
        </p:nvSpPr>
        <p:spPr>
          <a:xfrm>
            <a:off x="2323276" y="4572614"/>
            <a:ext cx="355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Gill Sans Nova" panose="020B0602020104020203" pitchFamily="34" charset="0"/>
                <a:cs typeface="Calisto MT"/>
              </a:rPr>
              <a:t>Host-derived Substrate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0A94A1C-6697-405B-BE45-371CCB8A9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21" y="5085715"/>
            <a:ext cx="3585398" cy="924143"/>
          </a:xfrm>
          <a:prstGeom prst="rect">
            <a:avLst/>
          </a:prstGeom>
        </p:spPr>
      </p:pic>
      <p:pic>
        <p:nvPicPr>
          <p:cNvPr id="70" name="Picture 69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8536B33A-A29B-43DC-80AD-A7936D842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12" y="5085715"/>
            <a:ext cx="3171328" cy="994795"/>
          </a:xfrm>
          <a:prstGeom prst="rect">
            <a:avLst/>
          </a:prstGeom>
        </p:spPr>
      </p:pic>
      <p:pic>
        <p:nvPicPr>
          <p:cNvPr id="71" name="Picture 7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1D7F01-C3E7-4154-8D21-DC507886C9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07" y="6090124"/>
            <a:ext cx="3536482" cy="7045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D20DAF9-0D33-4CFA-9E2C-3FDCFF884E02}"/>
              </a:ext>
            </a:extLst>
          </p:cNvPr>
          <p:cNvSpPr txBox="1"/>
          <p:nvPr/>
        </p:nvSpPr>
        <p:spPr>
          <a:xfrm>
            <a:off x="1836161" y="1995077"/>
            <a:ext cx="147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lawik Semibold" panose="020B0702040204020203" pitchFamily="34" charset="0"/>
                <a:cs typeface="Calisto MT"/>
              </a:rPr>
              <a:t>Winter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80C8B70-D727-4424-8345-8011E0AD1C2D}"/>
              </a:ext>
            </a:extLst>
          </p:cNvPr>
          <p:cNvSpPr txBox="1"/>
          <p:nvPr/>
        </p:nvSpPr>
        <p:spPr>
          <a:xfrm>
            <a:off x="7202316" y="6655684"/>
            <a:ext cx="5142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Nova" panose="020B0602020104020203" pitchFamily="34" charset="0"/>
                <a:cs typeface="Calisto MT"/>
              </a:rPr>
              <a:t>Figure modified from </a:t>
            </a:r>
            <a:r>
              <a:rPr lang="en-US" sz="1200" dirty="0" err="1">
                <a:latin typeface="Gill Sans Nova" panose="020B0602020104020203" pitchFamily="34" charset="0"/>
                <a:cs typeface="Calisto MT"/>
              </a:rPr>
              <a:t>Bäckhed</a:t>
            </a:r>
            <a:r>
              <a:rPr lang="en-US" sz="1200" dirty="0">
                <a:latin typeface="Gill Sans Nova" panose="020B0602020104020203" pitchFamily="34" charset="0"/>
                <a:cs typeface="Calisto MT"/>
              </a:rPr>
              <a:t>, F., et.al. (2005) Science </a:t>
            </a:r>
            <a:r>
              <a:rPr lang="en-US" sz="1200" b="1" dirty="0">
                <a:latin typeface="Gill Sans Nova" panose="020B0602020104020203" pitchFamily="34" charset="0"/>
                <a:cs typeface="Calisto MT"/>
              </a:rPr>
              <a:t>307</a:t>
            </a:r>
            <a:r>
              <a:rPr lang="en-US" sz="1200" dirty="0">
                <a:latin typeface="Gill Sans Nova" panose="020B0602020104020203" pitchFamily="34" charset="0"/>
                <a:cs typeface="Calisto MT"/>
              </a:rPr>
              <a:t>(5717):1915 – 1920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EDBA7-1EF1-4860-AFCE-D0EDEFD0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57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B64DF4-1D8F-48E1-AB84-637B193C9C7D}"/>
              </a:ext>
            </a:extLst>
          </p:cNvPr>
          <p:cNvGrpSpPr/>
          <p:nvPr/>
        </p:nvGrpSpPr>
        <p:grpSpPr>
          <a:xfrm>
            <a:off x="2839816" y="1534541"/>
            <a:ext cx="6494950" cy="3322968"/>
            <a:chOff x="2754647" y="1526605"/>
            <a:chExt cx="6494950" cy="3322968"/>
          </a:xfrm>
        </p:grpSpPr>
        <p:pic>
          <p:nvPicPr>
            <p:cNvPr id="8" name="Picture 7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D6BCD3E2-584D-4494-B553-CC270C3DD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273" y="2199469"/>
              <a:ext cx="304550" cy="642536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5621E9-EA6A-44C1-BE9F-658AF71E855F}"/>
                </a:ext>
              </a:extLst>
            </p:cNvPr>
            <p:cNvGrpSpPr/>
            <p:nvPr/>
          </p:nvGrpSpPr>
          <p:grpSpPr>
            <a:xfrm>
              <a:off x="2754647" y="1526605"/>
              <a:ext cx="6494950" cy="3322968"/>
              <a:chOff x="2754647" y="1526605"/>
              <a:chExt cx="6494950" cy="3322968"/>
            </a:xfrm>
          </p:grpSpPr>
          <p:graphicFrame>
            <p:nvGraphicFramePr>
              <p:cNvPr id="48" name="Diagram 47">
                <a:extLst>
                  <a:ext uri="{FF2B5EF4-FFF2-40B4-BE49-F238E27FC236}">
                    <a16:creationId xmlns:a16="http://schemas.microsoft.com/office/drawing/2014/main" id="{C13C7160-102B-45FF-9AED-37B7E7FB5D9B}"/>
                  </a:ext>
                </a:extLst>
              </p:cNvPr>
              <p:cNvGraphicFramePr/>
              <p:nvPr/>
            </p:nvGraphicFramePr>
            <p:xfrm>
              <a:off x="2754647" y="1526605"/>
              <a:ext cx="6494950" cy="33229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pic>
            <p:nvPicPr>
              <p:cNvPr id="9" name="Picture 8" descr="A picture containing knife&#10;&#10;Description automatically generated">
                <a:extLst>
                  <a:ext uri="{FF2B5EF4-FFF2-40B4-BE49-F238E27FC236}">
                    <a16:creationId xmlns:a16="http://schemas.microsoft.com/office/drawing/2014/main" id="{F717F5CF-F9F5-424B-9768-45C2AF0CD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3841" y="2196721"/>
                <a:ext cx="304550" cy="64253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B1821C-F77C-4BB5-970C-8DE07A33BDAC}"/>
                </a:ext>
              </a:extLst>
            </p:cNvPr>
            <p:cNvGrpSpPr/>
            <p:nvPr/>
          </p:nvGrpSpPr>
          <p:grpSpPr>
            <a:xfrm>
              <a:off x="4431082" y="3824183"/>
              <a:ext cx="793456" cy="793576"/>
              <a:chOff x="3029003" y="5073731"/>
              <a:chExt cx="793456" cy="793576"/>
            </a:xfrm>
          </p:grpSpPr>
          <p:pic>
            <p:nvPicPr>
              <p:cNvPr id="10" name="Picture 9" descr="A picture containing knife&#10;&#10;Description automatically generated">
                <a:extLst>
                  <a:ext uri="{FF2B5EF4-FFF2-40B4-BE49-F238E27FC236}">
                    <a16:creationId xmlns:a16="http://schemas.microsoft.com/office/drawing/2014/main" id="{B5FD6186-9AD0-4AB1-AD2F-6CC734F83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456" y="5117068"/>
                <a:ext cx="304550" cy="642536"/>
              </a:xfrm>
              <a:prstGeom prst="rect">
                <a:avLst/>
              </a:prstGeom>
            </p:spPr>
          </p:pic>
          <p:sp>
            <p:nvSpPr>
              <p:cNvPr id="11" name="Cross 10">
                <a:extLst>
                  <a:ext uri="{FF2B5EF4-FFF2-40B4-BE49-F238E27FC236}">
                    <a16:creationId xmlns:a16="http://schemas.microsoft.com/office/drawing/2014/main" id="{A20DC828-6C7D-4C37-8FAB-72D3FD4DAC31}"/>
                  </a:ext>
                </a:extLst>
              </p:cNvPr>
              <p:cNvSpPr/>
              <p:nvPr/>
            </p:nvSpPr>
            <p:spPr>
              <a:xfrm rot="2582493">
                <a:off x="3029003" y="5073731"/>
                <a:ext cx="793456" cy="793576"/>
              </a:xfrm>
              <a:prstGeom prst="plus">
                <a:avLst>
                  <a:gd name="adj" fmla="val 473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586B591-91A1-4F6A-A312-602191906B19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74583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3100" dirty="0">
                <a:latin typeface="Gill Sans Nova" panose="020B0602020104020203" pitchFamily="34" charset="0"/>
              </a:rPr>
              <a:t>Changes in substrate availability impact microbial taxonomic composition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BE54D-3F2B-4668-BAE3-6AB6D62F19BE}"/>
              </a:ext>
            </a:extLst>
          </p:cNvPr>
          <p:cNvGrpSpPr/>
          <p:nvPr/>
        </p:nvGrpSpPr>
        <p:grpSpPr>
          <a:xfrm>
            <a:off x="8923814" y="1735990"/>
            <a:ext cx="1854258" cy="1817002"/>
            <a:chOff x="7890633" y="3481690"/>
            <a:chExt cx="2167128" cy="2137875"/>
          </a:xfrm>
        </p:grpSpPr>
        <p:pic>
          <p:nvPicPr>
            <p:cNvPr id="17" name="Picture 16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9A51C396-AEFC-490E-9A3F-C0F938CA4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633" y="3481690"/>
              <a:ext cx="2167128" cy="2137875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5F2CA22-C81D-4F42-B4FE-0CF068CFE67A}"/>
                </a:ext>
              </a:extLst>
            </p:cNvPr>
            <p:cNvSpPr/>
            <p:nvPr/>
          </p:nvSpPr>
          <p:spPr>
            <a:xfrm>
              <a:off x="7932221" y="3481690"/>
              <a:ext cx="2112264" cy="2117135"/>
            </a:xfrm>
            <a:prstGeom prst="ellipse">
              <a:avLst/>
            </a:prstGeom>
            <a:noFill/>
            <a:ln w="25400">
              <a:solidFill>
                <a:srgbClr val="3D20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4557AE-F03E-40B0-A0B9-65665B996077}"/>
              </a:ext>
            </a:extLst>
          </p:cNvPr>
          <p:cNvGrpSpPr/>
          <p:nvPr/>
        </p:nvGrpSpPr>
        <p:grpSpPr>
          <a:xfrm>
            <a:off x="1407869" y="1735990"/>
            <a:ext cx="1854258" cy="1817002"/>
            <a:chOff x="7890633" y="3481690"/>
            <a:chExt cx="2167128" cy="2137875"/>
          </a:xfrm>
        </p:grpSpPr>
        <p:pic>
          <p:nvPicPr>
            <p:cNvPr id="21" name="Picture 20" descr="A picture containing clock, plate&#10;&#10;Description automatically generated">
              <a:extLst>
                <a:ext uri="{FF2B5EF4-FFF2-40B4-BE49-F238E27FC236}">
                  <a16:creationId xmlns:a16="http://schemas.microsoft.com/office/drawing/2014/main" id="{BA230632-4FF3-4878-A092-04E6E433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633" y="3481690"/>
              <a:ext cx="2167128" cy="213787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AFA423-9390-4429-A5B9-2E25BE2DDC93}"/>
                </a:ext>
              </a:extLst>
            </p:cNvPr>
            <p:cNvSpPr/>
            <p:nvPr/>
          </p:nvSpPr>
          <p:spPr>
            <a:xfrm>
              <a:off x="7932221" y="3481690"/>
              <a:ext cx="2112264" cy="2117135"/>
            </a:xfrm>
            <a:prstGeom prst="ellipse">
              <a:avLst/>
            </a:prstGeom>
            <a:noFill/>
            <a:ln w="25400">
              <a:solidFill>
                <a:srgbClr val="3D20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65B398D-2F3B-45A5-8C23-B141E2C2B914}"/>
              </a:ext>
            </a:extLst>
          </p:cNvPr>
          <p:cNvGrpSpPr/>
          <p:nvPr/>
        </p:nvGrpSpPr>
        <p:grpSpPr>
          <a:xfrm>
            <a:off x="5158396" y="4686612"/>
            <a:ext cx="1875208" cy="1813647"/>
            <a:chOff x="5158396" y="4732780"/>
            <a:chExt cx="1875208" cy="1813647"/>
          </a:xfrm>
        </p:grpSpPr>
        <p:pic>
          <p:nvPicPr>
            <p:cNvPr id="27" name="Picture 26" descr="A picture containing clock, device&#10;&#10;Description automatically generated">
              <a:extLst>
                <a:ext uri="{FF2B5EF4-FFF2-40B4-BE49-F238E27FC236}">
                  <a16:creationId xmlns:a16="http://schemas.microsoft.com/office/drawing/2014/main" id="{580A2DBB-4A69-404E-B42B-EDCA36B01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96" y="4732780"/>
              <a:ext cx="1875208" cy="181364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72A15EE-76CA-4206-9A60-04277ADD9DC4}"/>
                </a:ext>
              </a:extLst>
            </p:cNvPr>
            <p:cNvSpPr/>
            <p:nvPr/>
          </p:nvSpPr>
          <p:spPr>
            <a:xfrm>
              <a:off x="5206044" y="4732781"/>
              <a:ext cx="1805726" cy="1777398"/>
            </a:xfrm>
            <a:prstGeom prst="ellipse">
              <a:avLst/>
            </a:prstGeom>
            <a:noFill/>
            <a:ln w="25400">
              <a:solidFill>
                <a:srgbClr val="3E1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92A8069-7194-44FD-B471-2F7800D277E2}"/>
              </a:ext>
            </a:extLst>
          </p:cNvPr>
          <p:cNvSpPr/>
          <p:nvPr/>
        </p:nvSpPr>
        <p:spPr>
          <a:xfrm>
            <a:off x="2042764" y="2351362"/>
            <a:ext cx="119411" cy="401364"/>
          </a:xfrm>
          <a:prstGeom prst="rect">
            <a:avLst/>
          </a:prstGeom>
          <a:solidFill>
            <a:srgbClr val="F8C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F2A5EE-418A-484E-A49A-6178C65B286D}"/>
              </a:ext>
            </a:extLst>
          </p:cNvPr>
          <p:cNvSpPr/>
          <p:nvPr/>
        </p:nvSpPr>
        <p:spPr>
          <a:xfrm rot="21109397">
            <a:off x="1554308" y="2516401"/>
            <a:ext cx="219456" cy="401364"/>
          </a:xfrm>
          <a:prstGeom prst="rect">
            <a:avLst/>
          </a:prstGeom>
          <a:solidFill>
            <a:srgbClr val="F8C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9FE7A-697F-4B32-AD8C-1906136A6ED1}"/>
              </a:ext>
            </a:extLst>
          </p:cNvPr>
          <p:cNvSpPr txBox="1"/>
          <p:nvPr/>
        </p:nvSpPr>
        <p:spPr>
          <a:xfrm>
            <a:off x="629351" y="6613698"/>
            <a:ext cx="115626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Gill Sans Nova" panose="020B0602020104020203" pitchFamily="34" charset="0"/>
                <a:cs typeface="Calisto MT"/>
              </a:rPr>
              <a:t>Illustration: Dr. Jaye Gardiner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652A1-D2A8-435B-A738-C04A8B6A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6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6F56D0-A26A-47CF-9FDF-5BBCCD2C0B3B}"/>
              </a:ext>
            </a:extLst>
          </p:cNvPr>
          <p:cNvGraphicFramePr/>
          <p:nvPr/>
        </p:nvGraphicFramePr>
        <p:xfrm>
          <a:off x="347552" y="174625"/>
          <a:ext cx="11496895" cy="650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03D70-88E8-468A-A77C-AF1D11F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1D46E-BEB5-4A56-A07A-2DE7927127B2}"/>
              </a:ext>
            </a:extLst>
          </p:cNvPr>
          <p:cNvSpPr/>
          <p:nvPr/>
        </p:nvSpPr>
        <p:spPr>
          <a:xfrm>
            <a:off x="5390707" y="265815"/>
            <a:ext cx="6174945" cy="6090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C2B56-F903-45F1-87DF-AD1EAFBDE687}"/>
              </a:ext>
            </a:extLst>
          </p:cNvPr>
          <p:cNvSpPr/>
          <p:nvPr/>
        </p:nvSpPr>
        <p:spPr>
          <a:xfrm>
            <a:off x="3230525" y="2909743"/>
            <a:ext cx="5730948" cy="368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C2F6D-05D1-4094-8B2D-05F5EDEFC398}"/>
              </a:ext>
            </a:extLst>
          </p:cNvPr>
          <p:cNvSpPr txBox="1"/>
          <p:nvPr/>
        </p:nvSpPr>
        <p:spPr>
          <a:xfrm>
            <a:off x="5440210" y="2675917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Nova" panose="020B0602020104020203" pitchFamily="34" charset="0"/>
              </a:rPr>
              <a:t>Aim 3</a:t>
            </a:r>
          </a:p>
        </p:txBody>
      </p:sp>
    </p:spTree>
    <p:extLst>
      <p:ext uri="{BB962C8B-B14F-4D97-AF65-F5344CB8AC3E}">
        <p14:creationId xmlns:p14="http://schemas.microsoft.com/office/powerpoint/2010/main" val="158653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6F56D0-A26A-47CF-9FDF-5BBCCD2C0B3B}"/>
              </a:ext>
            </a:extLst>
          </p:cNvPr>
          <p:cNvGraphicFramePr/>
          <p:nvPr/>
        </p:nvGraphicFramePr>
        <p:xfrm>
          <a:off x="347552" y="174625"/>
          <a:ext cx="11496895" cy="650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03D70-88E8-468A-A77C-AF1D11F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1D46E-BEB5-4A56-A07A-2DE7927127B2}"/>
              </a:ext>
            </a:extLst>
          </p:cNvPr>
          <p:cNvSpPr/>
          <p:nvPr/>
        </p:nvSpPr>
        <p:spPr>
          <a:xfrm>
            <a:off x="5390707" y="2406869"/>
            <a:ext cx="6174945" cy="3949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C2B56-F903-45F1-87DF-AD1EAFBDE687}"/>
              </a:ext>
            </a:extLst>
          </p:cNvPr>
          <p:cNvSpPr/>
          <p:nvPr/>
        </p:nvSpPr>
        <p:spPr>
          <a:xfrm>
            <a:off x="3230525" y="2909743"/>
            <a:ext cx="5730948" cy="3682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C2F6D-05D1-4094-8B2D-05F5EDEFC398}"/>
              </a:ext>
            </a:extLst>
          </p:cNvPr>
          <p:cNvSpPr txBox="1"/>
          <p:nvPr/>
        </p:nvSpPr>
        <p:spPr>
          <a:xfrm>
            <a:off x="5440210" y="2675917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Nova" panose="020B0602020104020203" pitchFamily="34" charset="0"/>
              </a:rPr>
              <a:t>Aim 3</a:t>
            </a:r>
          </a:p>
        </p:txBody>
      </p:sp>
    </p:spTree>
    <p:extLst>
      <p:ext uri="{BB962C8B-B14F-4D97-AF65-F5344CB8AC3E}">
        <p14:creationId xmlns:p14="http://schemas.microsoft.com/office/powerpoint/2010/main" val="320744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6F56D0-A26A-47CF-9FDF-5BBCCD2C0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240792"/>
              </p:ext>
            </p:extLst>
          </p:nvPr>
        </p:nvGraphicFramePr>
        <p:xfrm>
          <a:off x="347552" y="174625"/>
          <a:ext cx="11496895" cy="650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03D70-88E8-468A-A77C-AF1D11F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FE9AF-E21C-4D8B-865D-52F2F6D71977}"/>
              </a:ext>
            </a:extLst>
          </p:cNvPr>
          <p:cNvSpPr txBox="1"/>
          <p:nvPr/>
        </p:nvSpPr>
        <p:spPr>
          <a:xfrm>
            <a:off x="5440210" y="2675917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Nova" panose="020B0602020104020203" pitchFamily="34" charset="0"/>
              </a:rPr>
              <a:t>Aim 3</a:t>
            </a:r>
          </a:p>
        </p:txBody>
      </p:sp>
    </p:spTree>
    <p:extLst>
      <p:ext uri="{BB962C8B-B14F-4D97-AF65-F5344CB8AC3E}">
        <p14:creationId xmlns:p14="http://schemas.microsoft.com/office/powerpoint/2010/main" val="286799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ADEE47E9-F501-4D54-BF89-84BE8D96D0BF}"/>
              </a:ext>
            </a:extLst>
          </p:cNvPr>
          <p:cNvSpPr txBox="1">
            <a:spLocks/>
          </p:cNvSpPr>
          <p:nvPr/>
        </p:nvSpPr>
        <p:spPr>
          <a:xfrm>
            <a:off x="664824" y="1386930"/>
            <a:ext cx="10862351" cy="5260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Link microbiome taxonomic and genomic composition to observed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dietary inulin metabolism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0" dirty="0">
              <a:latin typeface="Gill Sans Nova" panose="020B06020201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5BE21C-D33D-4929-A7C7-F0496329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AD2B-22DC-40AA-B486-24F67A48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3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ADEE47E9-F501-4D54-BF89-84BE8D96D0BF}"/>
              </a:ext>
            </a:extLst>
          </p:cNvPr>
          <p:cNvSpPr txBox="1">
            <a:spLocks/>
          </p:cNvSpPr>
          <p:nvPr/>
        </p:nvSpPr>
        <p:spPr>
          <a:xfrm>
            <a:off x="664824" y="1386930"/>
            <a:ext cx="10862351" cy="5260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Link microbiome taxonomic and genomic composition to observed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dietary inulin metabolism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Hypotheses:</a:t>
            </a:r>
            <a:br>
              <a:rPr lang="en-US" sz="2600" u="sng" dirty="0">
                <a:latin typeface="Gill Sans Nova" panose="020B0602020104020203" pitchFamily="34" charset="0"/>
              </a:rPr>
            </a:br>
            <a:endParaRPr lang="en-US" sz="2600" u="sng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1)    Winter has decreased capacity to metabolize dietary inulin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compared to summer &amp; spring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5BE21C-D33D-4929-A7C7-F0496329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AD2B-22DC-40AA-B486-24F67A48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FD8569-5609-4EE7-A69C-69ED8EC4EFE8}"/>
              </a:ext>
            </a:extLst>
          </p:cNvPr>
          <p:cNvSpPr txBox="1">
            <a:spLocks/>
          </p:cNvSpPr>
          <p:nvPr/>
        </p:nvSpPr>
        <p:spPr>
          <a:xfrm>
            <a:off x="4702975" y="0"/>
            <a:ext cx="2786049" cy="89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000" dirty="0">
                <a:latin typeface="Gill Sans Nova" panose="020B0602020104020203" pitchFamily="34" charset="0"/>
              </a:rPr>
              <a:t>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0B1B68-FC98-42F5-B0AC-63B7E559C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149"/>
          <a:stretch/>
        </p:blipFill>
        <p:spPr>
          <a:xfrm>
            <a:off x="1301288" y="2742435"/>
            <a:ext cx="9589422" cy="5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ADEE47E9-F501-4D54-BF89-84BE8D96D0BF}"/>
              </a:ext>
            </a:extLst>
          </p:cNvPr>
          <p:cNvSpPr txBox="1">
            <a:spLocks/>
          </p:cNvSpPr>
          <p:nvPr/>
        </p:nvSpPr>
        <p:spPr>
          <a:xfrm>
            <a:off x="664824" y="1386930"/>
            <a:ext cx="10862351" cy="5260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Link microbiome taxonomic and genomic composition to observed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dietary inulin metabolism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Hypotheses:</a:t>
            </a:r>
            <a:br>
              <a:rPr lang="en-US" sz="2600" u="sng" dirty="0">
                <a:latin typeface="Gill Sans Nova" panose="020B0602020104020203" pitchFamily="34" charset="0"/>
              </a:rPr>
            </a:br>
            <a:endParaRPr lang="en-US" sz="2600" u="sng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1)    Winter has decreased capacity to metabolize dietary inulin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compared to summer &amp; spring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2)    Changes in dietary inulin metabolism are correlated with distinct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genes and taxa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5BE21C-D33D-4929-A7C7-F0496329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AD2B-22DC-40AA-B486-24F67A48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ADEE47E9-F501-4D54-BF89-84BE8D96D0BF}"/>
              </a:ext>
            </a:extLst>
          </p:cNvPr>
          <p:cNvSpPr txBox="1">
            <a:spLocks/>
          </p:cNvSpPr>
          <p:nvPr/>
        </p:nvSpPr>
        <p:spPr>
          <a:xfrm>
            <a:off x="664824" y="1386930"/>
            <a:ext cx="10862351" cy="5260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Link microbiome taxonomic and genomic composition to observed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dietary inulin metabolism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00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u="sng" dirty="0">
                <a:latin typeface="Gill Sans Nova" panose="020B0602020104020203" pitchFamily="34" charset="0"/>
              </a:rPr>
              <a:t>Hypotheses:</a:t>
            </a:r>
            <a:br>
              <a:rPr lang="en-US" sz="2600" u="sng" dirty="0">
                <a:latin typeface="Gill Sans Nova" panose="020B0602020104020203" pitchFamily="34" charset="0"/>
              </a:rPr>
            </a:br>
            <a:endParaRPr lang="en-US" sz="2600" u="sng" dirty="0">
              <a:latin typeface="Gill Sans Nova" panose="020B06020201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1)    Winter has decreased capacity to metabolize dietary inulin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compared to summer &amp; spring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2)    Changes in dietary inulin metabolism are correlated with distinct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genes and taxa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latin typeface="Gill Sans Nova" panose="020B0602020104020203" pitchFamily="34" charset="0"/>
              </a:rPr>
              <a:t>	3)    Taxa contribute significant metabolites to the host’s metabolic 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                profile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5BE21C-D33D-4929-A7C7-F0496329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AD2B-22DC-40AA-B486-24F67A48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10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32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D1D9CA-3FEA-486B-B38F-6D7959AED3D7}"/>
              </a:ext>
            </a:extLst>
          </p:cNvPr>
          <p:cNvSpPr txBox="1"/>
          <p:nvPr/>
        </p:nvSpPr>
        <p:spPr>
          <a:xfrm>
            <a:off x="4922294" y="1084661"/>
            <a:ext cx="4391651" cy="326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latin typeface="Gill Sans Nova" panose="020B0602020104020203" pitchFamily="34" charset="0"/>
              </a:rPr>
              <a:t>Antibiotic cocktail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Ampicillin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Metronidazole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Neomycin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Vancomycin (0.5 g/L)</a:t>
            </a:r>
          </a:p>
        </p:txBody>
      </p:sp>
    </p:spTree>
    <p:extLst>
      <p:ext uri="{BB962C8B-B14F-4D97-AF65-F5344CB8AC3E}">
        <p14:creationId xmlns:p14="http://schemas.microsoft.com/office/powerpoint/2010/main" val="1362846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33</a:t>
            </a:fld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1D1D9CA-3FEA-486B-B38F-6D7959AED3D7}"/>
              </a:ext>
            </a:extLst>
          </p:cNvPr>
          <p:cNvSpPr txBox="1"/>
          <p:nvPr/>
        </p:nvSpPr>
        <p:spPr>
          <a:xfrm>
            <a:off x="4922294" y="1084661"/>
            <a:ext cx="4391651" cy="3261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latin typeface="Gill Sans Nova" panose="020B0602020104020203" pitchFamily="34" charset="0"/>
              </a:rPr>
              <a:t>Antibiotic cocktail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Ampicillin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Metronidazole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Neomycin (1.0 g/L)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Vancomycin (0.5 g/L)</a:t>
            </a:r>
          </a:p>
        </p:txBody>
      </p:sp>
    </p:spTree>
    <p:extLst>
      <p:ext uri="{BB962C8B-B14F-4D97-AF65-F5344CB8AC3E}">
        <p14:creationId xmlns:p14="http://schemas.microsoft.com/office/powerpoint/2010/main" val="2925835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34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close up of a map&#10;&#10;Description generated with high confidence">
            <a:extLst>
              <a:ext uri="{FF2B5EF4-FFF2-40B4-BE49-F238E27FC236}">
                <a16:creationId xmlns:a16="http://schemas.microsoft.com/office/drawing/2014/main" id="{9ADB27D4-33D7-49C3-B503-C079542FD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79" y="3537785"/>
            <a:ext cx="2122326" cy="270538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AC6AE91-B81B-4D99-B032-94C3A85A6978}"/>
              </a:ext>
            </a:extLst>
          </p:cNvPr>
          <p:cNvSpPr txBox="1"/>
          <p:nvPr/>
        </p:nvSpPr>
        <p:spPr>
          <a:xfrm>
            <a:off x="6979064" y="1280435"/>
            <a:ext cx="4874380" cy="39852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00" u="sng" dirty="0" err="1">
                <a:latin typeface="Gill Sans Nova" panose="020B0602020104020203" pitchFamily="34" charset="0"/>
                <a:cs typeface="Times New Roman" panose="02020603050405020304" pitchFamily="18" charset="0"/>
              </a:rPr>
              <a:t>Gavaged</a:t>
            </a:r>
            <a:r>
              <a:rPr lang="en-US" sz="2600" u="sng" dirty="0">
                <a:latin typeface="Gill Sans Nova" panose="020B0602020104020203" pitchFamily="34" charset="0"/>
                <a:cs typeface="Times New Roman" panose="02020603050405020304" pitchFamily="18" charset="0"/>
              </a:rPr>
              <a:t> Substrates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6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 (500 mg/kg)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Nova" panose="020B0602020104020203" pitchFamily="34" charset="0"/>
                <a:cs typeface="Times New Roman" panose="02020603050405020304" pitchFamily="18" charset="0"/>
              </a:rPr>
              <a:t>Only degradable by microbes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Negative control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E2F7EE-D86A-41BD-9AF2-1F988190C3B3}"/>
              </a:ext>
            </a:extLst>
          </p:cNvPr>
          <p:cNvSpPr txBox="1"/>
          <p:nvPr/>
        </p:nvSpPr>
        <p:spPr>
          <a:xfrm>
            <a:off x="4077979" y="5867113"/>
            <a:ext cx="743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Gill Sans Nova" panose="020B0602020104020203" pitchFamily="34" charset="0"/>
              </a:rPr>
              <a:t>Inulin</a:t>
            </a:r>
          </a:p>
        </p:txBody>
      </p:sp>
    </p:spTree>
    <p:extLst>
      <p:ext uri="{BB962C8B-B14F-4D97-AF65-F5344CB8AC3E}">
        <p14:creationId xmlns:p14="http://schemas.microsoft.com/office/powerpoint/2010/main" val="2795733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35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8911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36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68A46AF9-1874-442E-9041-2123949D5A08}"/>
              </a:ext>
            </a:extLst>
          </p:cNvPr>
          <p:cNvSpPr/>
          <p:nvPr/>
        </p:nvSpPr>
        <p:spPr>
          <a:xfrm>
            <a:off x="830279" y="4995306"/>
            <a:ext cx="311199" cy="2348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771B789-BF1D-43B4-8745-83EAF0C310DC}"/>
              </a:ext>
            </a:extLst>
          </p:cNvPr>
          <p:cNvSpPr/>
          <p:nvPr/>
        </p:nvSpPr>
        <p:spPr>
          <a:xfrm>
            <a:off x="3127206" y="4489932"/>
            <a:ext cx="3116087" cy="163708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98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38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84DEB9-CBAE-46BE-972D-C0CE53CE7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8294" y="5554939"/>
              <a:ext cx="145529" cy="19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FEBB7146-C372-4A37-BF26-CBB39D321A97}"/>
                </a:ext>
              </a:extLst>
            </p:cNvPr>
            <p:cNvSpPr/>
            <p:nvPr/>
          </p:nvSpPr>
          <p:spPr>
            <a:xfrm rot="20628576">
              <a:off x="3104609" y="5612480"/>
              <a:ext cx="445032" cy="196124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BBDBD0A-0A72-4886-A4BD-5CEF6AA7D47A}"/>
                </a:ext>
              </a:extLst>
            </p:cNvPr>
            <p:cNvSpPr/>
            <p:nvPr/>
          </p:nvSpPr>
          <p:spPr>
            <a:xfrm rot="21359294" flipV="1">
              <a:off x="3046785" y="5357325"/>
              <a:ext cx="445032" cy="172645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160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39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</a:t>
            </a:r>
            <a:r>
              <a:rPr lang="en-US" sz="2400" baseline="30000" dirty="0">
                <a:latin typeface="Gill Sans Nova" panose="020B0602020104020203" pitchFamily="34" charset="0"/>
              </a:rPr>
              <a:t>13</a:t>
            </a:r>
            <a:r>
              <a:rPr lang="en-US" sz="2400" dirty="0">
                <a:latin typeface="Gill Sans Nova" panose="020B0602020104020203" pitchFamily="34" charset="0"/>
              </a:rPr>
              <a:t>C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baseline="30000" dirty="0">
                <a:latin typeface="Gill Sans Nova" panose="020B0602020104020203" pitchFamily="34" charset="0"/>
              </a:rPr>
              <a:t>13</a:t>
            </a:r>
            <a:r>
              <a:rPr lang="en-US" dirty="0">
                <a:latin typeface="Gill Sans Nova" panose="020B0602020104020203" pitchFamily="34" charset="0"/>
              </a:rPr>
              <a:t>CO</a:t>
            </a:r>
            <a:r>
              <a:rPr lang="en-US" baseline="-25000" dirty="0">
                <a:latin typeface="Gill Sans Nova" panose="020B0602020104020203" pitchFamily="34" charset="0"/>
              </a:rPr>
              <a:t>2 </a:t>
            </a:r>
            <a:r>
              <a:rPr lang="en-US" dirty="0">
                <a:latin typeface="Gill Sans Nova" panose="020B0602020104020203" pitchFamily="34" charset="0"/>
              </a:rPr>
              <a:t>/</a:t>
            </a:r>
            <a:r>
              <a:rPr lang="en-US" baseline="30000" dirty="0">
                <a:latin typeface="Gill Sans Nova" panose="020B0602020104020203" pitchFamily="34" charset="0"/>
              </a:rPr>
              <a:t>12</a:t>
            </a:r>
            <a:r>
              <a:rPr lang="en-US" dirty="0">
                <a:latin typeface="Gill Sans Nova" panose="020B0602020104020203" pitchFamily="34" charset="0"/>
              </a:rPr>
              <a:t>CO</a:t>
            </a:r>
            <a:r>
              <a:rPr lang="en-US" baseline="-25000" dirty="0">
                <a:latin typeface="Gill Sans Nova" panose="020B0602020104020203" pitchFamily="34" charset="0"/>
              </a:rPr>
              <a:t>2</a:t>
            </a:r>
            <a:r>
              <a:rPr lang="en-US" dirty="0">
                <a:latin typeface="Gill Sans Nova" panose="020B0602020104020203" pitchFamily="34" charset="0"/>
              </a:rPr>
              <a:t> ratio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84DEB9-CBAE-46BE-972D-C0CE53CE7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8294" y="5554939"/>
              <a:ext cx="145529" cy="19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FEBB7146-C372-4A37-BF26-CBB39D321A97}"/>
                </a:ext>
              </a:extLst>
            </p:cNvPr>
            <p:cNvSpPr/>
            <p:nvPr/>
          </p:nvSpPr>
          <p:spPr>
            <a:xfrm rot="20628576">
              <a:off x="3104609" y="5612480"/>
              <a:ext cx="445032" cy="196124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BBDBD0A-0A72-4886-A4BD-5CEF6AA7D47A}"/>
                </a:ext>
              </a:extLst>
            </p:cNvPr>
            <p:cNvSpPr/>
            <p:nvPr/>
          </p:nvSpPr>
          <p:spPr>
            <a:xfrm rot="21359294" flipV="1">
              <a:off x="3046785" y="5357325"/>
              <a:ext cx="445032" cy="172645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81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FD8569-5609-4EE7-A69C-69ED8EC4EFE8}"/>
              </a:ext>
            </a:extLst>
          </p:cNvPr>
          <p:cNvSpPr txBox="1">
            <a:spLocks/>
          </p:cNvSpPr>
          <p:nvPr/>
        </p:nvSpPr>
        <p:spPr>
          <a:xfrm>
            <a:off x="4702975" y="0"/>
            <a:ext cx="2786049" cy="89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000" dirty="0">
                <a:latin typeface="Gill Sans Nova" panose="020B0602020104020203" pitchFamily="34" charset="0"/>
              </a:rPr>
              <a:t>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C51F-C200-40F5-9C98-AD17AD4DDF29}"/>
              </a:ext>
            </a:extLst>
          </p:cNvPr>
          <p:cNvSpPr txBox="1"/>
          <p:nvPr/>
        </p:nvSpPr>
        <p:spPr>
          <a:xfrm>
            <a:off x="9091379" y="4156431"/>
            <a:ext cx="178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</a:rPr>
              <a:t>Move to Denver!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0B1B68-FC98-42F5-B0AC-63B7E559C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6149"/>
          <a:stretch/>
        </p:blipFill>
        <p:spPr>
          <a:xfrm>
            <a:off x="1301288" y="2742435"/>
            <a:ext cx="9589422" cy="5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6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40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E417298D-969F-4458-860E-E3F08D696293}"/>
              </a:ext>
            </a:extLst>
          </p:cNvPr>
          <p:cNvSpPr txBox="1">
            <a:spLocks/>
          </p:cNvSpPr>
          <p:nvPr/>
        </p:nvSpPr>
        <p:spPr>
          <a:xfrm>
            <a:off x="6758002" y="3311214"/>
            <a:ext cx="4879944" cy="3045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u="sng" dirty="0">
                <a:latin typeface="Gill Sans Nova" panose="020B0602020104020203" pitchFamily="34" charset="0"/>
                <a:sym typeface="Symbol" panose="05050102010706020507" pitchFamily="18" charset="2"/>
              </a:rPr>
              <a:t>Breath Experiment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Cavity-ring down spectroscopy (CRDS)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</a:t>
            </a:r>
            <a:r>
              <a:rPr lang="en-US" sz="2400" baseline="30000" dirty="0">
                <a:latin typeface="Gill Sans Nova" panose="020B0602020104020203" pitchFamily="34" charset="0"/>
              </a:rPr>
              <a:t>13</a:t>
            </a:r>
            <a:r>
              <a:rPr lang="en-US" sz="2400" dirty="0">
                <a:latin typeface="Gill Sans Nova" panose="020B0602020104020203" pitchFamily="34" charset="0"/>
              </a:rPr>
              <a:t>C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baseline="30000" dirty="0">
                <a:latin typeface="Gill Sans Nova" panose="020B0602020104020203" pitchFamily="34" charset="0"/>
              </a:rPr>
              <a:t>13</a:t>
            </a:r>
            <a:r>
              <a:rPr lang="en-US" dirty="0">
                <a:latin typeface="Gill Sans Nova" panose="020B0602020104020203" pitchFamily="34" charset="0"/>
              </a:rPr>
              <a:t>CO</a:t>
            </a:r>
            <a:r>
              <a:rPr lang="en-US" baseline="-25000" dirty="0">
                <a:latin typeface="Gill Sans Nova" panose="020B0602020104020203" pitchFamily="34" charset="0"/>
              </a:rPr>
              <a:t>2 </a:t>
            </a:r>
            <a:r>
              <a:rPr lang="en-US" dirty="0">
                <a:latin typeface="Gill Sans Nova" panose="020B0602020104020203" pitchFamily="34" charset="0"/>
              </a:rPr>
              <a:t>/</a:t>
            </a:r>
            <a:r>
              <a:rPr lang="en-US" baseline="30000" dirty="0">
                <a:latin typeface="Gill Sans Nova" panose="020B0602020104020203" pitchFamily="34" charset="0"/>
              </a:rPr>
              <a:t>12</a:t>
            </a:r>
            <a:r>
              <a:rPr lang="en-US" dirty="0">
                <a:latin typeface="Gill Sans Nova" panose="020B0602020104020203" pitchFamily="34" charset="0"/>
              </a:rPr>
              <a:t>CO</a:t>
            </a:r>
            <a:r>
              <a:rPr lang="en-US" baseline="-25000" dirty="0">
                <a:latin typeface="Gill Sans Nova" panose="020B0602020104020203" pitchFamily="34" charset="0"/>
              </a:rPr>
              <a:t>2</a:t>
            </a:r>
            <a:r>
              <a:rPr lang="en-US" dirty="0">
                <a:latin typeface="Gill Sans Nova" panose="020B0602020104020203" pitchFamily="34" charset="0"/>
              </a:rPr>
              <a:t> ratio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dirty="0">
                <a:latin typeface="Gill Sans Nova" panose="020B0602020104020203" pitchFamily="34" charset="0"/>
              </a:rPr>
              <a:t>Functional evidence of microbial/host metabolism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FA1F5-54EB-458B-89C3-AE305C232558}"/>
              </a:ext>
            </a:extLst>
          </p:cNvPr>
          <p:cNvGrpSpPr/>
          <p:nvPr/>
        </p:nvGrpSpPr>
        <p:grpSpPr>
          <a:xfrm>
            <a:off x="888352" y="4716879"/>
            <a:ext cx="5137363" cy="1201513"/>
            <a:chOff x="1587187" y="5066608"/>
            <a:chExt cx="5137363" cy="12015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F2481-C5BA-4688-94B4-02A63B2CECF3}"/>
                </a:ext>
              </a:extLst>
            </p:cNvPr>
            <p:cNvSpPr/>
            <p:nvPr/>
          </p:nvSpPr>
          <p:spPr>
            <a:xfrm>
              <a:off x="4847957" y="5066608"/>
              <a:ext cx="1876593" cy="12003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4541590-E188-4B35-8DAE-C97223ED60C5}"/>
                </a:ext>
              </a:extLst>
            </p:cNvPr>
            <p:cNvSpPr/>
            <p:nvPr/>
          </p:nvSpPr>
          <p:spPr>
            <a:xfrm>
              <a:off x="1738130" y="5215305"/>
              <a:ext cx="2289934" cy="103149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DADEF08-E796-4C99-A236-86334735FE9D}"/>
                </a:ext>
              </a:extLst>
            </p:cNvPr>
            <p:cNvSpPr/>
            <p:nvPr/>
          </p:nvSpPr>
          <p:spPr>
            <a:xfrm>
              <a:off x="4028064" y="5393741"/>
              <a:ext cx="837203" cy="7006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1DFEA4-000C-45EF-8490-73344F9D074F}"/>
                </a:ext>
              </a:extLst>
            </p:cNvPr>
            <p:cNvSpPr/>
            <p:nvPr/>
          </p:nvSpPr>
          <p:spPr>
            <a:xfrm>
              <a:off x="1621529" y="5421566"/>
              <a:ext cx="106197" cy="700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2F2CB8-074F-4495-B545-C97D0D8B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587187" y="5457063"/>
              <a:ext cx="1970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A9E2D25-459D-4DD0-B10E-FDC5BD34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772271" y="5426975"/>
              <a:ext cx="285054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84DEB9-CBAE-46BE-972D-C0CE53CE7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8294" y="5554939"/>
              <a:ext cx="145529" cy="190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FEBB7146-C372-4A37-BF26-CBB39D321A97}"/>
                </a:ext>
              </a:extLst>
            </p:cNvPr>
            <p:cNvSpPr/>
            <p:nvPr/>
          </p:nvSpPr>
          <p:spPr>
            <a:xfrm rot="20628576">
              <a:off x="3104609" y="5612480"/>
              <a:ext cx="445032" cy="196124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EBBD27-FBEE-437D-94DA-EF1D92E9442A}"/>
                </a:ext>
              </a:extLst>
            </p:cNvPr>
            <p:cNvSpPr txBox="1"/>
            <p:nvPr/>
          </p:nvSpPr>
          <p:spPr>
            <a:xfrm>
              <a:off x="5143539" y="5067792"/>
              <a:ext cx="12899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Gill Sans Nova" panose="020B0602020104020203" pitchFamily="34" charset="0"/>
                </a:rPr>
                <a:t>Picarro</a:t>
              </a:r>
              <a:r>
                <a:rPr lang="en-US" sz="24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 CRDS Machine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BBDBD0A-0A72-4886-A4BD-5CEF6AA7D47A}"/>
                </a:ext>
              </a:extLst>
            </p:cNvPr>
            <p:cNvSpPr/>
            <p:nvPr/>
          </p:nvSpPr>
          <p:spPr>
            <a:xfrm rot="21359294" flipV="1">
              <a:off x="3046785" y="5357325"/>
              <a:ext cx="445032" cy="172645"/>
            </a:xfrm>
            <a:prstGeom prst="arc">
              <a:avLst>
                <a:gd name="adj1" fmla="val 16200000"/>
                <a:gd name="adj2" fmla="val 5231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 descr="A close up of a logo&#10;&#10;Description automatically generated">
              <a:extLst>
                <a:ext uri="{FF2B5EF4-FFF2-40B4-BE49-F238E27FC236}">
                  <a16:creationId xmlns:a16="http://schemas.microsoft.com/office/drawing/2014/main" id="{C1067D77-F617-4FC8-A2FA-FA67F896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685" y="5339115"/>
              <a:ext cx="980465" cy="816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65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41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55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414619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42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92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43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89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331E887-3D6F-45B6-A7EE-5EE9ADF9A43D}"/>
              </a:ext>
            </a:extLst>
          </p:cNvPr>
          <p:cNvSpPr txBox="1">
            <a:spLocks/>
          </p:cNvSpPr>
          <p:nvPr/>
        </p:nvSpPr>
        <p:spPr>
          <a:xfrm>
            <a:off x="7286504" y="3956220"/>
            <a:ext cx="5165440" cy="23711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Total 16S samples = 168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44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718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331E887-3D6F-45B6-A7EE-5EE9ADF9A43D}"/>
              </a:ext>
            </a:extLst>
          </p:cNvPr>
          <p:cNvSpPr txBox="1">
            <a:spLocks/>
          </p:cNvSpPr>
          <p:nvPr/>
        </p:nvSpPr>
        <p:spPr>
          <a:xfrm>
            <a:off x="7286504" y="3956220"/>
            <a:ext cx="5165440" cy="23711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Sequenced 16S samples = 120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45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578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331E887-3D6F-45B6-A7EE-5EE9ADF9A43D}"/>
              </a:ext>
            </a:extLst>
          </p:cNvPr>
          <p:cNvSpPr txBox="1">
            <a:spLocks/>
          </p:cNvSpPr>
          <p:nvPr/>
        </p:nvSpPr>
        <p:spPr>
          <a:xfrm>
            <a:off x="7286504" y="3956220"/>
            <a:ext cx="5165440" cy="23711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Analyzed 16S samples = 44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46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76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331E887-3D6F-45B6-A7EE-5EE9ADF9A43D}"/>
              </a:ext>
            </a:extLst>
          </p:cNvPr>
          <p:cNvSpPr txBox="1">
            <a:spLocks/>
          </p:cNvSpPr>
          <p:nvPr/>
        </p:nvSpPr>
        <p:spPr>
          <a:xfrm>
            <a:off x="7286504" y="3956220"/>
            <a:ext cx="5165440" cy="237117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Analyzed 16S samples = 44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Total metagenomic samples = 18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  <a:sym typeface="Symbol" panose="05050102010706020507" pitchFamily="18" charset="2"/>
              </a:rPr>
              <a:t>9 inulin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  <a:sym typeface="Symbol" panose="05050102010706020507" pitchFamily="18" charset="2"/>
              </a:rPr>
              <a:t>9 saline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47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974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331E887-3D6F-45B6-A7EE-5EE9ADF9A43D}"/>
              </a:ext>
            </a:extLst>
          </p:cNvPr>
          <p:cNvSpPr txBox="1">
            <a:spLocks/>
          </p:cNvSpPr>
          <p:nvPr/>
        </p:nvSpPr>
        <p:spPr>
          <a:xfrm>
            <a:off x="7286504" y="3956220"/>
            <a:ext cx="5165440" cy="2371170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Analyzed 16S samples = 44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sym typeface="Symbol" panose="05050102010706020507" pitchFamily="18" charset="2"/>
              </a:rPr>
              <a:t>Total metagenomic samples = 18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  <a:sym typeface="Symbol" panose="05050102010706020507" pitchFamily="18" charset="2"/>
              </a:rPr>
              <a:t>9 inulin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dirty="0">
                <a:latin typeface="Gill Sans Nova" panose="020B0602020104020203" pitchFamily="34" charset="0"/>
                <a:sym typeface="Symbol" panose="05050102010706020507" pitchFamily="18" charset="2"/>
              </a:rPr>
              <a:t>9 saline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48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9FFA417-229B-4DFF-BEB8-3D625FEF7A44}"/>
              </a:ext>
            </a:extLst>
          </p:cNvPr>
          <p:cNvSpPr txBox="1"/>
          <p:nvPr/>
        </p:nvSpPr>
        <p:spPr>
          <a:xfrm>
            <a:off x="3808799" y="3959337"/>
            <a:ext cx="3029058" cy="1653274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Metabolomic samples: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Cecal content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  <a:cs typeface="Times New Roman" panose="02020603050405020304" pitchFamily="18" charset="0"/>
              </a:rPr>
              <a:t>Liver</a:t>
            </a:r>
          </a:p>
        </p:txBody>
      </p:sp>
    </p:spTree>
    <p:extLst>
      <p:ext uri="{BB962C8B-B14F-4D97-AF65-F5344CB8AC3E}">
        <p14:creationId xmlns:p14="http://schemas.microsoft.com/office/powerpoint/2010/main" val="356977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49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B204C42-6FB1-4171-8CCB-7E55F4E08633}"/>
              </a:ext>
            </a:extLst>
          </p:cNvPr>
          <p:cNvSpPr/>
          <p:nvPr/>
        </p:nvSpPr>
        <p:spPr>
          <a:xfrm>
            <a:off x="79952" y="664121"/>
            <a:ext cx="12112048" cy="34237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840675D9-D668-44B7-A1B2-4DA8B6B45F8E}"/>
              </a:ext>
            </a:extLst>
          </p:cNvPr>
          <p:cNvSpPr txBox="1">
            <a:spLocks/>
          </p:cNvSpPr>
          <p:nvPr/>
        </p:nvSpPr>
        <p:spPr>
          <a:xfrm>
            <a:off x="554054" y="3976620"/>
            <a:ext cx="11539866" cy="305341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Completed</a:t>
            </a:r>
          </a:p>
          <a:p>
            <a:pPr>
              <a:lnSpc>
                <a:spcPct val="150000"/>
              </a:lnSpc>
            </a:pPr>
            <a:r>
              <a:rPr lang="el-GR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18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Metagenomic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16S sequencing and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Metabolomic cecal content analysis (by collaborators)</a:t>
            </a:r>
          </a:p>
        </p:txBody>
      </p:sp>
    </p:spTree>
    <p:extLst>
      <p:ext uri="{BB962C8B-B14F-4D97-AF65-F5344CB8AC3E}">
        <p14:creationId xmlns:p14="http://schemas.microsoft.com/office/powerpoint/2010/main" val="365176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FD8569-5609-4EE7-A69C-69ED8EC4EFE8}"/>
              </a:ext>
            </a:extLst>
          </p:cNvPr>
          <p:cNvSpPr txBox="1">
            <a:spLocks/>
          </p:cNvSpPr>
          <p:nvPr/>
        </p:nvSpPr>
        <p:spPr>
          <a:xfrm>
            <a:off x="4702975" y="0"/>
            <a:ext cx="2786049" cy="894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5000" dirty="0">
                <a:latin typeface="Gill Sans Nova" panose="020B0602020104020203" pitchFamily="34" charset="0"/>
              </a:rPr>
              <a:t>Timeline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C51F-C200-40F5-9C98-AD17AD4DDF29}"/>
              </a:ext>
            </a:extLst>
          </p:cNvPr>
          <p:cNvSpPr txBox="1"/>
          <p:nvPr/>
        </p:nvSpPr>
        <p:spPr>
          <a:xfrm>
            <a:off x="9091379" y="4156431"/>
            <a:ext cx="178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</a:rPr>
              <a:t>Move to Denver!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A9D9D5-85F1-4F5B-B87C-2133A22F1421}"/>
              </a:ext>
            </a:extLst>
          </p:cNvPr>
          <p:cNvGrpSpPr/>
          <p:nvPr/>
        </p:nvGrpSpPr>
        <p:grpSpPr>
          <a:xfrm>
            <a:off x="1301288" y="2742436"/>
            <a:ext cx="9589422" cy="1373127"/>
            <a:chOff x="1301289" y="1529209"/>
            <a:chExt cx="9589422" cy="1373127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DA6FF8E3-4375-45DB-9B0B-1C04C9BC2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49"/>
            <a:stretch/>
          </p:blipFill>
          <p:spPr>
            <a:xfrm>
              <a:off x="1301289" y="2007477"/>
              <a:ext cx="9589422" cy="894859"/>
            </a:xfrm>
            <a:prstGeom prst="rect">
              <a:avLst/>
            </a:prstGeom>
          </p:spPr>
        </p:pic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C00B1B68-FC98-42F5-B0AC-63B7E559C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413"/>
            <a:stretch/>
          </p:blipFill>
          <p:spPr>
            <a:xfrm>
              <a:off x="1301289" y="1529209"/>
              <a:ext cx="9589422" cy="47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808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50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B204C42-6FB1-4171-8CCB-7E55F4E08633}"/>
              </a:ext>
            </a:extLst>
          </p:cNvPr>
          <p:cNvSpPr/>
          <p:nvPr/>
        </p:nvSpPr>
        <p:spPr>
          <a:xfrm>
            <a:off x="79952" y="664121"/>
            <a:ext cx="12112048" cy="34237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596E0F7-925A-4569-B46C-F327E733DDB3}"/>
              </a:ext>
            </a:extLst>
          </p:cNvPr>
          <p:cNvSpPr txBox="1">
            <a:spLocks/>
          </p:cNvSpPr>
          <p:nvPr/>
        </p:nvSpPr>
        <p:spPr>
          <a:xfrm>
            <a:off x="554054" y="3976620"/>
            <a:ext cx="11539866" cy="305341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Completed</a:t>
            </a:r>
          </a:p>
          <a:p>
            <a:pPr>
              <a:lnSpc>
                <a:spcPct val="150000"/>
              </a:lnSpc>
            </a:pPr>
            <a:r>
              <a:rPr lang="el-GR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18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Metagenomic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16S sequencing and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Metabolomic cecal content analysis (by collaborators)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Uncompleted</a:t>
            </a:r>
            <a:b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</a:b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Multi-</a:t>
            </a:r>
            <a:r>
              <a:rPr lang="en-US" sz="1800" dirty="0" err="1">
                <a:latin typeface="Gill Sans Nova" panose="020B0602020104020203" pitchFamily="34" charset="0"/>
                <a:sym typeface="Symbol" panose="05050102010706020507" pitchFamily="18" charset="2"/>
              </a:rPr>
              <a:t>omic</a:t>
            </a: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 analyses:</a:t>
            </a:r>
          </a:p>
        </p:txBody>
      </p:sp>
    </p:spTree>
    <p:extLst>
      <p:ext uri="{BB962C8B-B14F-4D97-AF65-F5344CB8AC3E}">
        <p14:creationId xmlns:p14="http://schemas.microsoft.com/office/powerpoint/2010/main" val="178208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51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B204C42-6FB1-4171-8CCB-7E55F4E08633}"/>
              </a:ext>
            </a:extLst>
          </p:cNvPr>
          <p:cNvSpPr/>
          <p:nvPr/>
        </p:nvSpPr>
        <p:spPr>
          <a:xfrm>
            <a:off x="79952" y="664121"/>
            <a:ext cx="12112048" cy="34237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596E0F7-925A-4569-B46C-F327E733DDB3}"/>
              </a:ext>
            </a:extLst>
          </p:cNvPr>
          <p:cNvSpPr txBox="1">
            <a:spLocks/>
          </p:cNvSpPr>
          <p:nvPr/>
        </p:nvSpPr>
        <p:spPr>
          <a:xfrm>
            <a:off x="554054" y="3976620"/>
            <a:ext cx="11539866" cy="305341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Completed</a:t>
            </a:r>
          </a:p>
          <a:p>
            <a:pPr>
              <a:lnSpc>
                <a:spcPct val="150000"/>
              </a:lnSpc>
            </a:pPr>
            <a:r>
              <a:rPr lang="el-GR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18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Metagenomic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16S sequencing and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Metabolomic cecal content analysis (by collaborators)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Uncompleted</a:t>
            </a:r>
            <a:b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</a:b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Multi-</a:t>
            </a:r>
            <a:r>
              <a:rPr lang="en-US" sz="1800" dirty="0" err="1">
                <a:latin typeface="Gill Sans Nova" panose="020B0602020104020203" pitchFamily="34" charset="0"/>
                <a:sym typeface="Symbol" panose="05050102010706020507" pitchFamily="18" charset="2"/>
              </a:rPr>
              <a:t>omic</a:t>
            </a: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 analyses: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Correlate microbial gene abundances with metabolites of interest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Predict and quantify microbial contributions to metabolite profile</a:t>
            </a:r>
          </a:p>
        </p:txBody>
      </p:sp>
    </p:spTree>
    <p:extLst>
      <p:ext uri="{BB962C8B-B14F-4D97-AF65-F5344CB8AC3E}">
        <p14:creationId xmlns:p14="http://schemas.microsoft.com/office/powerpoint/2010/main" val="263131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52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B204C42-6FB1-4171-8CCB-7E55F4E08633}"/>
              </a:ext>
            </a:extLst>
          </p:cNvPr>
          <p:cNvSpPr/>
          <p:nvPr/>
        </p:nvSpPr>
        <p:spPr>
          <a:xfrm>
            <a:off x="79952" y="664121"/>
            <a:ext cx="12112048" cy="34237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B26E7416-865F-4C9E-B29A-1CD28E8F98AE}"/>
              </a:ext>
            </a:extLst>
          </p:cNvPr>
          <p:cNvSpPr txBox="1">
            <a:spLocks/>
          </p:cNvSpPr>
          <p:nvPr/>
        </p:nvSpPr>
        <p:spPr>
          <a:xfrm>
            <a:off x="554054" y="3976620"/>
            <a:ext cx="11539866" cy="305341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Completed</a:t>
            </a:r>
          </a:p>
          <a:p>
            <a:pPr>
              <a:lnSpc>
                <a:spcPct val="150000"/>
              </a:lnSpc>
            </a:pPr>
            <a:r>
              <a:rPr lang="el-GR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18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Metagenomic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16S sequencing and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Metabolomic cecal content analysis (by collaborators)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Uncompleted</a:t>
            </a:r>
            <a:b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</a:b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Multi-</a:t>
            </a:r>
            <a:r>
              <a:rPr lang="en-US" sz="1800" dirty="0" err="1">
                <a:latin typeface="Gill Sans Nova" panose="020B0602020104020203" pitchFamily="34" charset="0"/>
                <a:sym typeface="Symbol" panose="05050102010706020507" pitchFamily="18" charset="2"/>
              </a:rPr>
              <a:t>omic</a:t>
            </a: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 analyses: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Correlate microbial gene abundances with metabolites of interest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Predict and quantify microbial contributions to metabolite profile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E9359CD-7D02-43EC-ACEE-468BE977B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5" b="22461"/>
          <a:stretch/>
        </p:blipFill>
        <p:spPr>
          <a:xfrm>
            <a:off x="1410173" y="1919440"/>
            <a:ext cx="9371654" cy="124114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FEB026B-D566-4E68-8DF3-793312CBC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52"/>
          <a:stretch/>
        </p:blipFill>
        <p:spPr>
          <a:xfrm>
            <a:off x="1410173" y="1483646"/>
            <a:ext cx="9371654" cy="4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3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247C997-0F55-4854-ACC6-09DEAACECCC1}"/>
              </a:ext>
            </a:extLst>
          </p:cNvPr>
          <p:cNvSpPr txBox="1"/>
          <p:nvPr/>
        </p:nvSpPr>
        <p:spPr>
          <a:xfrm>
            <a:off x="178880" y="1483439"/>
            <a:ext cx="1592681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No Antibiotics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F6EA0-6AE1-4CE6-B453-C15FD2E7F3BA}"/>
              </a:ext>
            </a:extLst>
          </p:cNvPr>
          <p:cNvSpPr txBox="1"/>
          <p:nvPr/>
        </p:nvSpPr>
        <p:spPr>
          <a:xfrm>
            <a:off x="1990222" y="939608"/>
            <a:ext cx="1892562" cy="2815002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Summer</a:t>
            </a:r>
            <a:b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(Jul - Sep)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Winter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(Jan - Mar)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Spring</a:t>
            </a: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(Mar - Apr)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3F90ED-CDCC-4199-BC2E-07C795E0A02D}"/>
              </a:ext>
            </a:extLst>
          </p:cNvPr>
          <p:cNvSpPr txBox="1"/>
          <p:nvPr/>
        </p:nvSpPr>
        <p:spPr>
          <a:xfrm>
            <a:off x="3820796" y="863686"/>
            <a:ext cx="1164027" cy="1276120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baseline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93FEF8-D7E8-4A59-B8C1-9D51266CF44B}"/>
              </a:ext>
            </a:extLst>
          </p:cNvPr>
          <p:cNvSpPr txBox="1"/>
          <p:nvPr/>
        </p:nvSpPr>
        <p:spPr>
          <a:xfrm>
            <a:off x="4654399" y="1714854"/>
            <a:ext cx="1876593" cy="1122231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C-Inulin</a:t>
            </a:r>
          </a:p>
          <a:p>
            <a:pPr algn="ctr">
              <a:lnSpc>
                <a:spcPct val="150000"/>
              </a:lnSpc>
            </a:pPr>
            <a:endParaRPr lang="en-US" sz="20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Saline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D88C2C-4CCB-436F-A992-AE43B2C12AB5}"/>
              </a:ext>
            </a:extLst>
          </p:cNvPr>
          <p:cNvSpPr txBox="1"/>
          <p:nvPr/>
        </p:nvSpPr>
        <p:spPr>
          <a:xfrm>
            <a:off x="6235790" y="911773"/>
            <a:ext cx="1139966" cy="96834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Measure exhaled </a:t>
            </a:r>
            <a:r>
              <a:rPr lang="el-GR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20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D53BA3-F6FC-4F09-8474-710896B2C649}"/>
              </a:ext>
            </a:extLst>
          </p:cNvPr>
          <p:cNvSpPr txBox="1"/>
          <p:nvPr/>
        </p:nvSpPr>
        <p:spPr>
          <a:xfrm>
            <a:off x="0" y="3115116"/>
            <a:ext cx="1866205" cy="66056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Antibiotic-treated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BE2DE7-C466-44D5-8557-08622FB4E749}"/>
              </a:ext>
            </a:extLst>
          </p:cNvPr>
          <p:cNvCxnSpPr>
            <a:cxnSpLocks/>
          </p:cNvCxnSpPr>
          <p:nvPr/>
        </p:nvCxnSpPr>
        <p:spPr>
          <a:xfrm flipV="1">
            <a:off x="1795027" y="2347110"/>
            <a:ext cx="37793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79E6A-6831-433C-BD34-628E224405F5}"/>
              </a:ext>
            </a:extLst>
          </p:cNvPr>
          <p:cNvCxnSpPr>
            <a:cxnSpLocks/>
          </p:cNvCxnSpPr>
          <p:nvPr/>
        </p:nvCxnSpPr>
        <p:spPr>
          <a:xfrm>
            <a:off x="1569470" y="1743893"/>
            <a:ext cx="200363" cy="600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E97D27-7742-42CE-9E7C-65731CB27EF5}"/>
              </a:ext>
            </a:extLst>
          </p:cNvPr>
          <p:cNvCxnSpPr>
            <a:cxnSpLocks/>
          </p:cNvCxnSpPr>
          <p:nvPr/>
        </p:nvCxnSpPr>
        <p:spPr>
          <a:xfrm flipV="1">
            <a:off x="1567055" y="2328203"/>
            <a:ext cx="201628" cy="688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8BC916-B0BB-48EB-A75E-DDACFFCBF378}"/>
              </a:ext>
            </a:extLst>
          </p:cNvPr>
          <p:cNvCxnSpPr>
            <a:cxnSpLocks/>
          </p:cNvCxnSpPr>
          <p:nvPr/>
        </p:nvCxnSpPr>
        <p:spPr>
          <a:xfrm>
            <a:off x="1788341" y="2342962"/>
            <a:ext cx="400375" cy="1111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3C558B-3A3D-47AE-A7AF-9E404ACAE675}"/>
              </a:ext>
            </a:extLst>
          </p:cNvPr>
          <p:cNvCxnSpPr>
            <a:cxnSpLocks/>
          </p:cNvCxnSpPr>
          <p:nvPr/>
        </p:nvCxnSpPr>
        <p:spPr>
          <a:xfrm flipV="1">
            <a:off x="1775339" y="1196038"/>
            <a:ext cx="377964" cy="115268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AF586C-75DE-4B70-B430-1EF969584FA8}"/>
              </a:ext>
            </a:extLst>
          </p:cNvPr>
          <p:cNvCxnSpPr>
            <a:cxnSpLocks/>
          </p:cNvCxnSpPr>
          <p:nvPr/>
        </p:nvCxnSpPr>
        <p:spPr>
          <a:xfrm>
            <a:off x="3740003" y="1246170"/>
            <a:ext cx="288655" cy="1090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81F8AE-AADF-42C3-A336-DB0CB2837E60}"/>
              </a:ext>
            </a:extLst>
          </p:cNvPr>
          <p:cNvCxnSpPr>
            <a:cxnSpLocks/>
          </p:cNvCxnSpPr>
          <p:nvPr/>
        </p:nvCxnSpPr>
        <p:spPr>
          <a:xfrm flipV="1">
            <a:off x="3740003" y="2337025"/>
            <a:ext cx="296990" cy="10539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E81D9A-2E1F-4BBA-8A1A-B5C4535637BE}"/>
              </a:ext>
            </a:extLst>
          </p:cNvPr>
          <p:cNvCxnSpPr>
            <a:cxnSpLocks/>
          </p:cNvCxnSpPr>
          <p:nvPr/>
        </p:nvCxnSpPr>
        <p:spPr>
          <a:xfrm flipV="1">
            <a:off x="4609992" y="1975656"/>
            <a:ext cx="401376" cy="373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072831-F817-4C77-833A-1CE53D0E03CD}"/>
              </a:ext>
            </a:extLst>
          </p:cNvPr>
          <p:cNvCxnSpPr>
            <a:cxnSpLocks/>
          </p:cNvCxnSpPr>
          <p:nvPr/>
        </p:nvCxnSpPr>
        <p:spPr>
          <a:xfrm>
            <a:off x="4609992" y="2349023"/>
            <a:ext cx="367768" cy="416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012673-3D8F-4FC2-900A-3EC5C2F0F2E1}"/>
              </a:ext>
            </a:extLst>
          </p:cNvPr>
          <p:cNvCxnSpPr>
            <a:cxnSpLocks/>
          </p:cNvCxnSpPr>
          <p:nvPr/>
        </p:nvCxnSpPr>
        <p:spPr>
          <a:xfrm>
            <a:off x="6246218" y="1978912"/>
            <a:ext cx="265197" cy="3796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D8EF021-C1C0-44DD-B566-BA3D8F766847}"/>
              </a:ext>
            </a:extLst>
          </p:cNvPr>
          <p:cNvCxnSpPr>
            <a:cxnSpLocks/>
          </p:cNvCxnSpPr>
          <p:nvPr/>
        </p:nvCxnSpPr>
        <p:spPr>
          <a:xfrm flipV="1">
            <a:off x="6247162" y="2347109"/>
            <a:ext cx="251476" cy="3572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357813E-EC2C-4048-B746-4B8F3821556F}"/>
              </a:ext>
            </a:extLst>
          </p:cNvPr>
          <p:cNvSpPr txBox="1"/>
          <p:nvPr/>
        </p:nvSpPr>
        <p:spPr>
          <a:xfrm>
            <a:off x="554054" y="2035757"/>
            <a:ext cx="1050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20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 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55C8FF-E211-4808-A9D9-64F0ADBB821F}"/>
              </a:ext>
            </a:extLst>
          </p:cNvPr>
          <p:cNvSpPr txBox="1"/>
          <p:nvPr/>
        </p:nvSpPr>
        <p:spPr>
          <a:xfrm>
            <a:off x="2524294" y="1533347"/>
            <a:ext cx="9327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28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68B287BA-10F8-440A-A25C-5FAC36CA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18" y="-93428"/>
            <a:ext cx="10515600" cy="11025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Aim 3 Methods</a:t>
            </a:r>
          </a:p>
        </p:txBody>
      </p:sp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255E42B6-755A-4C57-ACEE-77DA4FBE3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6" y="876830"/>
            <a:ext cx="700231" cy="58326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917B0A0F-BDB4-4C63-B254-BE3BAA2EF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2" y="2496705"/>
            <a:ext cx="700231" cy="58326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0C34F98-FAC3-4563-B882-D36F2AB0521A}"/>
              </a:ext>
            </a:extLst>
          </p:cNvPr>
          <p:cNvSpPr txBox="1"/>
          <p:nvPr/>
        </p:nvSpPr>
        <p:spPr>
          <a:xfrm>
            <a:off x="10535692" y="6627656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Gill Sans Nova" panose="020B0602020104020203" pitchFamily="34" charset="0"/>
              </a:rPr>
              <a:t>Illustration: Dr. Jaye Gardiner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FB6754-52DE-4516-B8BD-0DF62813BA65}"/>
              </a:ext>
            </a:extLst>
          </p:cNvPr>
          <p:cNvSpPr txBox="1"/>
          <p:nvPr/>
        </p:nvSpPr>
        <p:spPr>
          <a:xfrm>
            <a:off x="5210334" y="1995284"/>
            <a:ext cx="933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endParaRPr lang="en-US" sz="1600" dirty="0">
              <a:latin typeface="Gill Sans Nova" panose="020B0602020104020203" pitchFamily="34" charset="0"/>
            </a:endParaRPr>
          </a:p>
          <a:p>
            <a:r>
              <a:rPr lang="en-US" sz="1600" dirty="0">
                <a:latin typeface="Gill Sans Nova" panose="020B0602020104020203" pitchFamily="34" charset="0"/>
              </a:rPr>
              <a:t>N = 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8EAD7-5889-4870-86BD-AC93FDE09EA4}"/>
              </a:ext>
            </a:extLst>
          </p:cNvPr>
          <p:cNvSpPr txBox="1"/>
          <p:nvPr/>
        </p:nvSpPr>
        <p:spPr>
          <a:xfrm>
            <a:off x="7286504" y="1330254"/>
            <a:ext cx="1345382" cy="1984006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Content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Cecum Tissue (Mucosa)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E347-C07B-4F82-8A34-7957AD39F81E}"/>
              </a:ext>
            </a:extLst>
          </p:cNvPr>
          <p:cNvSpPr txBox="1"/>
          <p:nvPr/>
        </p:nvSpPr>
        <p:spPr>
          <a:xfrm>
            <a:off x="8782497" y="1240405"/>
            <a:ext cx="1254955" cy="1891673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Content DNA</a:t>
            </a: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12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Mucosa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A29DE-29BD-4E49-AA9D-D9B18F2AFFD9}"/>
              </a:ext>
            </a:extLst>
          </p:cNvPr>
          <p:cNvSpPr txBox="1"/>
          <p:nvPr/>
        </p:nvSpPr>
        <p:spPr>
          <a:xfrm>
            <a:off x="10284691" y="1341441"/>
            <a:ext cx="1682745" cy="1691618"/>
          </a:xfrm>
          <a:prstGeom prst="rect">
            <a:avLst/>
          </a:prstGeom>
        </p:spPr>
        <p:txBody>
          <a:bodyPr rot="0" spcFirstLastPara="0" vertOverflow="overflow" horzOverflow="overflow" vert="horz" wrap="square" lIns="44577" tIns="22289" rIns="44577" bIns="2228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Metagenomics</a:t>
            </a:r>
          </a:p>
          <a:p>
            <a:pPr algn="ctr"/>
            <a:b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</a:br>
            <a:r>
              <a:rPr lang="en-US" sz="3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 </a:t>
            </a:r>
            <a:endParaRPr lang="en-US" sz="33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500" dirty="0">
              <a:latin typeface="Gill Sans Nova" panose="020B06020201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  <a:cs typeface="Times New Roman" panose="02020603050405020304" pitchFamily="18" charset="0"/>
              </a:rPr>
              <a:t>16S rRNA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7B5A-7B55-406B-A039-05CB4630BC9A}"/>
              </a:ext>
            </a:extLst>
          </p:cNvPr>
          <p:cNvSpPr txBox="1"/>
          <p:nvPr/>
        </p:nvSpPr>
        <p:spPr>
          <a:xfrm>
            <a:off x="7562405" y="1843342"/>
            <a:ext cx="8640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82210-A364-473D-921F-881B550F276F}"/>
              </a:ext>
            </a:extLst>
          </p:cNvPr>
          <p:cNvSpPr txBox="1"/>
          <p:nvPr/>
        </p:nvSpPr>
        <p:spPr>
          <a:xfrm>
            <a:off x="9043457" y="1773560"/>
            <a:ext cx="864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N = 84</a:t>
            </a:r>
          </a:p>
          <a:p>
            <a:endParaRPr lang="en-US" sz="800" dirty="0">
              <a:latin typeface="Gill Sans Nova" panose="020B0602020104020203" pitchFamily="34" charset="0"/>
            </a:endParaRPr>
          </a:p>
          <a:p>
            <a:endParaRPr lang="en-US" sz="1400" dirty="0">
              <a:latin typeface="Gill Sans Nova" panose="020B0602020104020203" pitchFamily="34" charset="0"/>
            </a:endParaRPr>
          </a:p>
          <a:p>
            <a:endParaRPr lang="en-US" sz="1000" dirty="0">
              <a:latin typeface="Gill Sans Nova" panose="020B0602020104020203" pitchFamily="34" charset="0"/>
            </a:endParaRPr>
          </a:p>
          <a:p>
            <a:pPr algn="ctr"/>
            <a:endParaRPr lang="en-US" dirty="0">
              <a:latin typeface="Gill Sans Nova" panose="020B0602020104020203" pitchFamily="34" charset="0"/>
            </a:endParaRPr>
          </a:p>
          <a:p>
            <a:pPr algn="ctr"/>
            <a:r>
              <a:rPr lang="en-US" dirty="0">
                <a:latin typeface="Gill Sans Nova" panose="020B0602020104020203" pitchFamily="34" charset="0"/>
              </a:rPr>
              <a:t> 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N = 84 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DC998E1-7C2F-4DAA-9EA2-AE6A5203A59D}"/>
              </a:ext>
            </a:extLst>
          </p:cNvPr>
          <p:cNvCxnSpPr>
            <a:cxnSpLocks/>
          </p:cNvCxnSpPr>
          <p:nvPr/>
        </p:nvCxnSpPr>
        <p:spPr>
          <a:xfrm flipV="1">
            <a:off x="6498638" y="2334553"/>
            <a:ext cx="588016" cy="8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BF200-6A1A-47BF-BE25-4FBFC07977CC}"/>
              </a:ext>
            </a:extLst>
          </p:cNvPr>
          <p:cNvCxnSpPr>
            <a:cxnSpLocks/>
          </p:cNvCxnSpPr>
          <p:nvPr/>
        </p:nvCxnSpPr>
        <p:spPr>
          <a:xfrm flipV="1">
            <a:off x="7086654" y="1551364"/>
            <a:ext cx="289388" cy="7768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094AB7-2194-4F0F-8446-6457532E8E50}"/>
              </a:ext>
            </a:extLst>
          </p:cNvPr>
          <p:cNvCxnSpPr>
            <a:cxnSpLocks/>
          </p:cNvCxnSpPr>
          <p:nvPr/>
        </p:nvCxnSpPr>
        <p:spPr>
          <a:xfrm>
            <a:off x="7086654" y="2328203"/>
            <a:ext cx="307713" cy="82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9F76A9-B63B-4DA6-9E01-46DD71767340}"/>
              </a:ext>
            </a:extLst>
          </p:cNvPr>
          <p:cNvCxnSpPr>
            <a:cxnSpLocks/>
          </p:cNvCxnSpPr>
          <p:nvPr/>
        </p:nvCxnSpPr>
        <p:spPr>
          <a:xfrm>
            <a:off x="8426470" y="160006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7BCA53A-A0CB-4BE8-A836-454FCF153124}"/>
              </a:ext>
            </a:extLst>
          </p:cNvPr>
          <p:cNvCxnSpPr>
            <a:cxnSpLocks/>
          </p:cNvCxnSpPr>
          <p:nvPr/>
        </p:nvCxnSpPr>
        <p:spPr>
          <a:xfrm>
            <a:off x="8448877" y="287020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F8DA2-A841-4D71-8610-AB9315C7A811}"/>
              </a:ext>
            </a:extLst>
          </p:cNvPr>
          <p:cNvCxnSpPr>
            <a:cxnSpLocks/>
          </p:cNvCxnSpPr>
          <p:nvPr/>
        </p:nvCxnSpPr>
        <p:spPr>
          <a:xfrm>
            <a:off x="9842520" y="160641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965B4FF-DB59-4800-81AA-E09F9361715A}"/>
              </a:ext>
            </a:extLst>
          </p:cNvPr>
          <p:cNvCxnSpPr>
            <a:cxnSpLocks/>
          </p:cNvCxnSpPr>
          <p:nvPr/>
        </p:nvCxnSpPr>
        <p:spPr>
          <a:xfrm>
            <a:off x="9864927" y="2876558"/>
            <a:ext cx="5417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1D4FB-2E66-471A-9FA9-E5F7B1F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53</a:t>
            </a:fld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403E74-F897-4896-9571-9CF045D5D24C}"/>
              </a:ext>
            </a:extLst>
          </p:cNvPr>
          <p:cNvCxnSpPr>
            <a:cxnSpLocks/>
          </p:cNvCxnSpPr>
          <p:nvPr/>
        </p:nvCxnSpPr>
        <p:spPr>
          <a:xfrm>
            <a:off x="3738741" y="2347256"/>
            <a:ext cx="8712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7A20B53-E999-40DA-87C4-B218D289C502}"/>
              </a:ext>
            </a:extLst>
          </p:cNvPr>
          <p:cNvSpPr/>
          <p:nvPr/>
        </p:nvSpPr>
        <p:spPr>
          <a:xfrm>
            <a:off x="6716110" y="4003265"/>
            <a:ext cx="3678645" cy="26243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7102FA-CC93-4749-9A4F-0ADDB7E3E78E}"/>
              </a:ext>
            </a:extLst>
          </p:cNvPr>
          <p:cNvSpPr/>
          <p:nvPr/>
        </p:nvSpPr>
        <p:spPr>
          <a:xfrm>
            <a:off x="10406652" y="3641062"/>
            <a:ext cx="1785348" cy="262439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FC02C4-F193-499B-B37A-CA167023CF57}"/>
              </a:ext>
            </a:extLst>
          </p:cNvPr>
          <p:cNvSpPr/>
          <p:nvPr/>
        </p:nvSpPr>
        <p:spPr>
          <a:xfrm>
            <a:off x="1413876" y="5966989"/>
            <a:ext cx="4062015" cy="8910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F4A00D-F35E-4BA9-93FE-5384BE9F0EE1}"/>
              </a:ext>
            </a:extLst>
          </p:cNvPr>
          <p:cNvSpPr/>
          <p:nvPr/>
        </p:nvSpPr>
        <p:spPr>
          <a:xfrm>
            <a:off x="79952" y="664121"/>
            <a:ext cx="12112048" cy="34237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AB4628F1-6118-45BE-927F-3CFF3BCDEA11}"/>
              </a:ext>
            </a:extLst>
          </p:cNvPr>
          <p:cNvSpPr txBox="1">
            <a:spLocks/>
          </p:cNvSpPr>
          <p:nvPr/>
        </p:nvSpPr>
        <p:spPr>
          <a:xfrm>
            <a:off x="554054" y="3976620"/>
            <a:ext cx="11539866" cy="305341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Completed</a:t>
            </a:r>
          </a:p>
          <a:p>
            <a:pPr>
              <a:lnSpc>
                <a:spcPct val="150000"/>
              </a:lnSpc>
            </a:pPr>
            <a:r>
              <a:rPr lang="el-GR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δ</a:t>
            </a:r>
            <a:r>
              <a:rPr lang="en-US" sz="1800" baseline="30000" dirty="0">
                <a:latin typeface="Gill Sans Nova" panose="020B0602020104020203" pitchFamily="34" charset="0"/>
                <a:cs typeface="Times New Roman" panose="02020603050405020304" pitchFamily="18" charset="0"/>
              </a:rPr>
              <a:t>13</a:t>
            </a: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Metagenomic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16S sequencing and analysis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Metabolomic cecal content analysis (by collaborators)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  <a:t>Uncompleted</a:t>
            </a:r>
            <a:br>
              <a:rPr lang="en-US" sz="1800" u="sng" dirty="0">
                <a:latin typeface="Gill Sans Nova" panose="020B0602020104020203" pitchFamily="34" charset="0"/>
                <a:sym typeface="Symbol" panose="05050102010706020507" pitchFamily="18" charset="2"/>
              </a:rPr>
            </a:b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Multi-</a:t>
            </a:r>
            <a:r>
              <a:rPr lang="en-US" sz="1800" dirty="0" err="1">
                <a:latin typeface="Gill Sans Nova" panose="020B0602020104020203" pitchFamily="34" charset="0"/>
                <a:sym typeface="Symbol" panose="05050102010706020507" pitchFamily="18" charset="2"/>
              </a:rPr>
              <a:t>omic</a:t>
            </a: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 analyses: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Correlate microbial gene abundances with metabolites of interest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Gill Sans Nova" panose="020B0602020104020203" pitchFamily="34" charset="0"/>
                <a:sym typeface="Symbol" panose="05050102010706020507" pitchFamily="18" charset="2"/>
              </a:rPr>
              <a:t>Predict and quantify microbial contributions to metabolite 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B5D3E35-3BC8-4939-ACDF-619CDDD07A0C}"/>
              </a:ext>
            </a:extLst>
          </p:cNvPr>
          <p:cNvSpPr/>
          <p:nvPr/>
        </p:nvSpPr>
        <p:spPr>
          <a:xfrm>
            <a:off x="6158164" y="4097859"/>
            <a:ext cx="5993520" cy="22584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4D0750-5605-4CEA-B275-657B17903972}"/>
              </a:ext>
            </a:extLst>
          </p:cNvPr>
          <p:cNvSpPr/>
          <p:nvPr/>
        </p:nvSpPr>
        <p:spPr>
          <a:xfrm>
            <a:off x="478885" y="6253759"/>
            <a:ext cx="6915482" cy="4381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6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1039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55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FF3333-D18D-4C0D-B135-2349CBF91516}"/>
              </a:ext>
            </a:extLst>
          </p:cNvPr>
          <p:cNvGrpSpPr/>
          <p:nvPr/>
        </p:nvGrpSpPr>
        <p:grpSpPr>
          <a:xfrm>
            <a:off x="578241" y="1165468"/>
            <a:ext cx="11035517" cy="5057824"/>
            <a:chOff x="578241" y="1089268"/>
            <a:chExt cx="11035517" cy="505782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D17E03-2CE4-45CC-A06E-74DE958F14E7}"/>
                </a:ext>
              </a:extLst>
            </p:cNvPr>
            <p:cNvGrpSpPr/>
            <p:nvPr/>
          </p:nvGrpSpPr>
          <p:grpSpPr>
            <a:xfrm>
              <a:off x="578241" y="1089268"/>
              <a:ext cx="11035517" cy="5057824"/>
              <a:chOff x="578241" y="1089268"/>
              <a:chExt cx="11035517" cy="5057824"/>
            </a:xfrm>
          </p:grpSpPr>
          <p:pic>
            <p:nvPicPr>
              <p:cNvPr id="45" name="Picture 4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4CA40436-C4F4-4F21-AC83-2590AFC7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41" y="1089268"/>
                <a:ext cx="11035517" cy="5057824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5327F6-8ECC-4FD0-A039-63F4C7421E35}"/>
                  </a:ext>
                </a:extLst>
              </p:cNvPr>
              <p:cNvSpPr/>
              <p:nvPr/>
            </p:nvSpPr>
            <p:spPr>
              <a:xfrm>
                <a:off x="9848110" y="2654929"/>
                <a:ext cx="110278" cy="105104"/>
              </a:xfrm>
              <a:prstGeom prst="ellipse">
                <a:avLst/>
              </a:prstGeom>
              <a:solidFill>
                <a:srgbClr val="EEAD0E"/>
              </a:solidFill>
              <a:ln>
                <a:solidFill>
                  <a:srgbClr val="EEAD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983FB9-B13D-4CBE-AD13-F446F843D9BA}"/>
                </a:ext>
              </a:extLst>
            </p:cNvPr>
            <p:cNvGrpSpPr/>
            <p:nvPr/>
          </p:nvGrpSpPr>
          <p:grpSpPr>
            <a:xfrm>
              <a:off x="9682693" y="2933536"/>
              <a:ext cx="275695" cy="1762151"/>
              <a:chOff x="9682693" y="2933536"/>
              <a:chExt cx="275695" cy="17621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E05CDBC-4523-4BA8-869A-10A8EBB4DC8D}"/>
                  </a:ext>
                </a:extLst>
              </p:cNvPr>
              <p:cNvSpPr/>
              <p:nvPr/>
            </p:nvSpPr>
            <p:spPr>
              <a:xfrm>
                <a:off x="9848110" y="2933536"/>
                <a:ext cx="110278" cy="105104"/>
              </a:xfrm>
              <a:prstGeom prst="ellipse">
                <a:avLst/>
              </a:prstGeom>
              <a:solidFill>
                <a:srgbClr val="1874CD"/>
              </a:solidFill>
              <a:ln>
                <a:solidFill>
                  <a:srgbClr val="1874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72B631-0F57-426D-806C-ACE2CA54174B}"/>
                  </a:ext>
                </a:extLst>
              </p:cNvPr>
              <p:cNvSpPr/>
              <p:nvPr/>
            </p:nvSpPr>
            <p:spPr>
              <a:xfrm>
                <a:off x="9848110" y="3216905"/>
                <a:ext cx="110278" cy="105104"/>
              </a:xfrm>
              <a:prstGeom prst="ellipse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CB50C22-164F-4A56-A2A8-4CFDA455734C}"/>
                  </a:ext>
                </a:extLst>
              </p:cNvPr>
              <p:cNvSpPr/>
              <p:nvPr/>
            </p:nvSpPr>
            <p:spPr>
              <a:xfrm>
                <a:off x="9682693" y="4313689"/>
                <a:ext cx="110278" cy="1051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2583F8-EC68-4DA6-ADB0-FF19C9576CDB}"/>
                  </a:ext>
                </a:extLst>
              </p:cNvPr>
              <p:cNvSpPr/>
              <p:nvPr/>
            </p:nvSpPr>
            <p:spPr>
              <a:xfrm>
                <a:off x="9682693" y="4590583"/>
                <a:ext cx="110278" cy="1051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1F2830D-C45C-4BBF-A4B3-2396D8B787B3}"/>
              </a:ext>
            </a:extLst>
          </p:cNvPr>
          <p:cNvSpPr/>
          <p:nvPr/>
        </p:nvSpPr>
        <p:spPr>
          <a:xfrm>
            <a:off x="1167063" y="1165468"/>
            <a:ext cx="10672011" cy="5251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7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56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FF3333-D18D-4C0D-B135-2349CBF91516}"/>
              </a:ext>
            </a:extLst>
          </p:cNvPr>
          <p:cNvGrpSpPr/>
          <p:nvPr/>
        </p:nvGrpSpPr>
        <p:grpSpPr>
          <a:xfrm>
            <a:off x="578241" y="1165468"/>
            <a:ext cx="11035517" cy="5057824"/>
            <a:chOff x="578241" y="1089268"/>
            <a:chExt cx="11035517" cy="505782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D17E03-2CE4-45CC-A06E-74DE958F14E7}"/>
                </a:ext>
              </a:extLst>
            </p:cNvPr>
            <p:cNvGrpSpPr/>
            <p:nvPr/>
          </p:nvGrpSpPr>
          <p:grpSpPr>
            <a:xfrm>
              <a:off x="578241" y="1089268"/>
              <a:ext cx="11035517" cy="5057824"/>
              <a:chOff x="578241" y="1089268"/>
              <a:chExt cx="11035517" cy="5057824"/>
            </a:xfrm>
          </p:grpSpPr>
          <p:pic>
            <p:nvPicPr>
              <p:cNvPr id="45" name="Picture 4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4CA40436-C4F4-4F21-AC83-2590AFC7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41" y="1089268"/>
                <a:ext cx="11035517" cy="5057824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5327F6-8ECC-4FD0-A039-63F4C7421E35}"/>
                  </a:ext>
                </a:extLst>
              </p:cNvPr>
              <p:cNvSpPr/>
              <p:nvPr/>
            </p:nvSpPr>
            <p:spPr>
              <a:xfrm>
                <a:off x="9848110" y="2654929"/>
                <a:ext cx="110278" cy="105104"/>
              </a:xfrm>
              <a:prstGeom prst="ellipse">
                <a:avLst/>
              </a:prstGeom>
              <a:solidFill>
                <a:srgbClr val="EEAD0E"/>
              </a:solidFill>
              <a:ln>
                <a:solidFill>
                  <a:srgbClr val="EEAD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983FB9-B13D-4CBE-AD13-F446F843D9BA}"/>
                </a:ext>
              </a:extLst>
            </p:cNvPr>
            <p:cNvGrpSpPr/>
            <p:nvPr/>
          </p:nvGrpSpPr>
          <p:grpSpPr>
            <a:xfrm>
              <a:off x="9682693" y="2933536"/>
              <a:ext cx="275695" cy="1762151"/>
              <a:chOff x="9682693" y="2933536"/>
              <a:chExt cx="275695" cy="17621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E05CDBC-4523-4BA8-869A-10A8EBB4DC8D}"/>
                  </a:ext>
                </a:extLst>
              </p:cNvPr>
              <p:cNvSpPr/>
              <p:nvPr/>
            </p:nvSpPr>
            <p:spPr>
              <a:xfrm>
                <a:off x="9848110" y="2933536"/>
                <a:ext cx="110278" cy="105104"/>
              </a:xfrm>
              <a:prstGeom prst="ellipse">
                <a:avLst/>
              </a:prstGeom>
              <a:solidFill>
                <a:srgbClr val="1874CD"/>
              </a:solidFill>
              <a:ln>
                <a:solidFill>
                  <a:srgbClr val="1874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72B631-0F57-426D-806C-ACE2CA54174B}"/>
                  </a:ext>
                </a:extLst>
              </p:cNvPr>
              <p:cNvSpPr/>
              <p:nvPr/>
            </p:nvSpPr>
            <p:spPr>
              <a:xfrm>
                <a:off x="9848110" y="3216905"/>
                <a:ext cx="110278" cy="105104"/>
              </a:xfrm>
              <a:prstGeom prst="ellipse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CB50C22-164F-4A56-A2A8-4CFDA455734C}"/>
                  </a:ext>
                </a:extLst>
              </p:cNvPr>
              <p:cNvSpPr/>
              <p:nvPr/>
            </p:nvSpPr>
            <p:spPr>
              <a:xfrm>
                <a:off x="9682693" y="4313689"/>
                <a:ext cx="110278" cy="1051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2583F8-EC68-4DA6-ADB0-FF19C9576CDB}"/>
                  </a:ext>
                </a:extLst>
              </p:cNvPr>
              <p:cNvSpPr/>
              <p:nvPr/>
            </p:nvSpPr>
            <p:spPr>
              <a:xfrm>
                <a:off x="9682693" y="4590583"/>
                <a:ext cx="110278" cy="1051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1F2830D-C45C-4BBF-A4B3-2396D8B787B3}"/>
              </a:ext>
            </a:extLst>
          </p:cNvPr>
          <p:cNvSpPr/>
          <p:nvPr/>
        </p:nvSpPr>
        <p:spPr>
          <a:xfrm>
            <a:off x="1215189" y="1105385"/>
            <a:ext cx="10672011" cy="458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1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57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FF3333-D18D-4C0D-B135-2349CBF91516}"/>
              </a:ext>
            </a:extLst>
          </p:cNvPr>
          <p:cNvGrpSpPr/>
          <p:nvPr/>
        </p:nvGrpSpPr>
        <p:grpSpPr>
          <a:xfrm>
            <a:off x="578241" y="1165468"/>
            <a:ext cx="11035517" cy="5057824"/>
            <a:chOff x="578241" y="1089268"/>
            <a:chExt cx="11035517" cy="505782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D17E03-2CE4-45CC-A06E-74DE958F14E7}"/>
                </a:ext>
              </a:extLst>
            </p:cNvPr>
            <p:cNvGrpSpPr/>
            <p:nvPr/>
          </p:nvGrpSpPr>
          <p:grpSpPr>
            <a:xfrm>
              <a:off x="578241" y="1089268"/>
              <a:ext cx="11035517" cy="5057824"/>
              <a:chOff x="578241" y="1089268"/>
              <a:chExt cx="11035517" cy="5057824"/>
            </a:xfrm>
          </p:grpSpPr>
          <p:pic>
            <p:nvPicPr>
              <p:cNvPr id="45" name="Picture 4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4CA40436-C4F4-4F21-AC83-2590AFC7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41" y="1089268"/>
                <a:ext cx="11035517" cy="5057824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5327F6-8ECC-4FD0-A039-63F4C7421E35}"/>
                  </a:ext>
                </a:extLst>
              </p:cNvPr>
              <p:cNvSpPr/>
              <p:nvPr/>
            </p:nvSpPr>
            <p:spPr>
              <a:xfrm>
                <a:off x="9848110" y="2654929"/>
                <a:ext cx="110278" cy="105104"/>
              </a:xfrm>
              <a:prstGeom prst="ellipse">
                <a:avLst/>
              </a:prstGeom>
              <a:solidFill>
                <a:srgbClr val="EEAD0E"/>
              </a:solidFill>
              <a:ln>
                <a:solidFill>
                  <a:srgbClr val="EEAD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983FB9-B13D-4CBE-AD13-F446F843D9BA}"/>
                </a:ext>
              </a:extLst>
            </p:cNvPr>
            <p:cNvGrpSpPr/>
            <p:nvPr/>
          </p:nvGrpSpPr>
          <p:grpSpPr>
            <a:xfrm>
              <a:off x="9682693" y="2933536"/>
              <a:ext cx="275695" cy="1762151"/>
              <a:chOff x="9682693" y="2933536"/>
              <a:chExt cx="275695" cy="17621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E05CDBC-4523-4BA8-869A-10A8EBB4DC8D}"/>
                  </a:ext>
                </a:extLst>
              </p:cNvPr>
              <p:cNvSpPr/>
              <p:nvPr/>
            </p:nvSpPr>
            <p:spPr>
              <a:xfrm>
                <a:off x="9848110" y="2933536"/>
                <a:ext cx="110278" cy="105104"/>
              </a:xfrm>
              <a:prstGeom prst="ellipse">
                <a:avLst/>
              </a:prstGeom>
              <a:solidFill>
                <a:srgbClr val="1874CD"/>
              </a:solidFill>
              <a:ln>
                <a:solidFill>
                  <a:srgbClr val="1874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72B631-0F57-426D-806C-ACE2CA54174B}"/>
                  </a:ext>
                </a:extLst>
              </p:cNvPr>
              <p:cNvSpPr/>
              <p:nvPr/>
            </p:nvSpPr>
            <p:spPr>
              <a:xfrm>
                <a:off x="9848110" y="3216905"/>
                <a:ext cx="110278" cy="105104"/>
              </a:xfrm>
              <a:prstGeom prst="ellipse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CB50C22-164F-4A56-A2A8-4CFDA455734C}"/>
                  </a:ext>
                </a:extLst>
              </p:cNvPr>
              <p:cNvSpPr/>
              <p:nvPr/>
            </p:nvSpPr>
            <p:spPr>
              <a:xfrm>
                <a:off x="9682693" y="4313689"/>
                <a:ext cx="110278" cy="1051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2583F8-EC68-4DA6-ADB0-FF19C9576CDB}"/>
                  </a:ext>
                </a:extLst>
              </p:cNvPr>
              <p:cNvSpPr/>
              <p:nvPr/>
            </p:nvSpPr>
            <p:spPr>
              <a:xfrm>
                <a:off x="9682693" y="4590583"/>
                <a:ext cx="110278" cy="1051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1F2830D-C45C-4BBF-A4B3-2396D8B787B3}"/>
              </a:ext>
            </a:extLst>
          </p:cNvPr>
          <p:cNvSpPr/>
          <p:nvPr/>
        </p:nvSpPr>
        <p:spPr>
          <a:xfrm>
            <a:off x="1215189" y="1624263"/>
            <a:ext cx="10672011" cy="406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39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58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FF3333-D18D-4C0D-B135-2349CBF91516}"/>
              </a:ext>
            </a:extLst>
          </p:cNvPr>
          <p:cNvGrpSpPr/>
          <p:nvPr/>
        </p:nvGrpSpPr>
        <p:grpSpPr>
          <a:xfrm>
            <a:off x="578241" y="1165468"/>
            <a:ext cx="11035517" cy="5057824"/>
            <a:chOff x="578241" y="1089268"/>
            <a:chExt cx="11035517" cy="505782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D17E03-2CE4-45CC-A06E-74DE958F14E7}"/>
                </a:ext>
              </a:extLst>
            </p:cNvPr>
            <p:cNvGrpSpPr/>
            <p:nvPr/>
          </p:nvGrpSpPr>
          <p:grpSpPr>
            <a:xfrm>
              <a:off x="578241" y="1089268"/>
              <a:ext cx="11035517" cy="5057824"/>
              <a:chOff x="578241" y="1089268"/>
              <a:chExt cx="11035517" cy="5057824"/>
            </a:xfrm>
          </p:grpSpPr>
          <p:pic>
            <p:nvPicPr>
              <p:cNvPr id="45" name="Picture 4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4CA40436-C4F4-4F21-AC83-2590AFC7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41" y="1089268"/>
                <a:ext cx="11035517" cy="5057824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5327F6-8ECC-4FD0-A039-63F4C7421E35}"/>
                  </a:ext>
                </a:extLst>
              </p:cNvPr>
              <p:cNvSpPr/>
              <p:nvPr/>
            </p:nvSpPr>
            <p:spPr>
              <a:xfrm>
                <a:off x="9848110" y="2654929"/>
                <a:ext cx="110278" cy="105104"/>
              </a:xfrm>
              <a:prstGeom prst="ellipse">
                <a:avLst/>
              </a:prstGeom>
              <a:solidFill>
                <a:srgbClr val="EEAD0E"/>
              </a:solidFill>
              <a:ln>
                <a:solidFill>
                  <a:srgbClr val="EEAD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983FB9-B13D-4CBE-AD13-F446F843D9BA}"/>
                </a:ext>
              </a:extLst>
            </p:cNvPr>
            <p:cNvGrpSpPr/>
            <p:nvPr/>
          </p:nvGrpSpPr>
          <p:grpSpPr>
            <a:xfrm>
              <a:off x="9682693" y="2933536"/>
              <a:ext cx="275695" cy="1762151"/>
              <a:chOff x="9682693" y="2933536"/>
              <a:chExt cx="275695" cy="176215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E05CDBC-4523-4BA8-869A-10A8EBB4DC8D}"/>
                  </a:ext>
                </a:extLst>
              </p:cNvPr>
              <p:cNvSpPr/>
              <p:nvPr/>
            </p:nvSpPr>
            <p:spPr>
              <a:xfrm>
                <a:off x="9848110" y="2933536"/>
                <a:ext cx="110278" cy="105104"/>
              </a:xfrm>
              <a:prstGeom prst="ellipse">
                <a:avLst/>
              </a:prstGeom>
              <a:solidFill>
                <a:srgbClr val="1874CD"/>
              </a:solidFill>
              <a:ln>
                <a:solidFill>
                  <a:srgbClr val="1874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72B631-0F57-426D-806C-ACE2CA54174B}"/>
                  </a:ext>
                </a:extLst>
              </p:cNvPr>
              <p:cNvSpPr/>
              <p:nvPr/>
            </p:nvSpPr>
            <p:spPr>
              <a:xfrm>
                <a:off x="9848110" y="3216905"/>
                <a:ext cx="110278" cy="105104"/>
              </a:xfrm>
              <a:prstGeom prst="ellipse">
                <a:avLst/>
              </a:prstGeom>
              <a:solidFill>
                <a:srgbClr val="00CC00"/>
              </a:solidFill>
              <a:ln>
                <a:solidFill>
                  <a:srgbClr val="00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CB50C22-164F-4A56-A2A8-4CFDA455734C}"/>
                  </a:ext>
                </a:extLst>
              </p:cNvPr>
              <p:cNvSpPr/>
              <p:nvPr/>
            </p:nvSpPr>
            <p:spPr>
              <a:xfrm>
                <a:off x="9682693" y="4313689"/>
                <a:ext cx="110278" cy="1051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2583F8-EC68-4DA6-ADB0-FF19C9576CDB}"/>
                  </a:ext>
                </a:extLst>
              </p:cNvPr>
              <p:cNvSpPr/>
              <p:nvPr/>
            </p:nvSpPr>
            <p:spPr>
              <a:xfrm>
                <a:off x="9682693" y="4590583"/>
                <a:ext cx="110278" cy="1051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1F2830D-C45C-4BBF-A4B3-2396D8B787B3}"/>
              </a:ext>
            </a:extLst>
          </p:cNvPr>
          <p:cNvSpPr/>
          <p:nvPr/>
        </p:nvSpPr>
        <p:spPr>
          <a:xfrm>
            <a:off x="1215190" y="1624263"/>
            <a:ext cx="8301790" cy="4068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01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59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34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47A29-0060-44BC-93D2-9716507C9812}"/>
              </a:ext>
            </a:extLst>
          </p:cNvPr>
          <p:cNvSpPr txBox="1"/>
          <p:nvPr/>
        </p:nvSpPr>
        <p:spPr>
          <a:xfrm>
            <a:off x="0" y="2413241"/>
            <a:ext cx="12192000" cy="203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Gut microbiome response to nutritional changes in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high fat diet mouse model and a ground squirrel hibernator</a:t>
            </a:r>
          </a:p>
        </p:txBody>
      </p:sp>
    </p:spTree>
    <p:extLst>
      <p:ext uri="{BB962C8B-B14F-4D97-AF65-F5344CB8AC3E}">
        <p14:creationId xmlns:p14="http://schemas.microsoft.com/office/powerpoint/2010/main" val="1668551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60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700" dirty="0">
                <a:latin typeface="Gill Sans Nova" panose="020B0602020104020203" pitchFamily="34" charset="0"/>
              </a:rPr>
              <a:t>Total observed metabolism = area under curve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D32CDF-0DEA-4786-97FF-700032D87100}"/>
              </a:ext>
            </a:extLst>
          </p:cNvPr>
          <p:cNvSpPr/>
          <p:nvPr/>
        </p:nvSpPr>
        <p:spPr>
          <a:xfrm>
            <a:off x="2376377" y="4524153"/>
            <a:ext cx="2955851" cy="653903"/>
          </a:xfrm>
          <a:custGeom>
            <a:avLst/>
            <a:gdLst>
              <a:gd name="connsiteX0" fmla="*/ 0 w 2955851"/>
              <a:gd name="connsiteY0" fmla="*/ 653903 h 653903"/>
              <a:gd name="connsiteX1" fmla="*/ 356190 w 2955851"/>
              <a:gd name="connsiteY1" fmla="*/ 568842 h 653903"/>
              <a:gd name="connsiteX2" fmla="*/ 728330 w 2955851"/>
              <a:gd name="connsiteY2" fmla="*/ 473149 h 653903"/>
              <a:gd name="connsiteX3" fmla="*/ 1052623 w 2955851"/>
              <a:gd name="connsiteY3" fmla="*/ 308345 h 653903"/>
              <a:gd name="connsiteX4" fmla="*/ 1339702 w 2955851"/>
              <a:gd name="connsiteY4" fmla="*/ 260498 h 653903"/>
              <a:gd name="connsiteX5" fmla="*/ 1679944 w 2955851"/>
              <a:gd name="connsiteY5" fmla="*/ 63796 h 653903"/>
              <a:gd name="connsiteX6" fmla="*/ 1993604 w 2955851"/>
              <a:gd name="connsiteY6" fmla="*/ 69112 h 653903"/>
              <a:gd name="connsiteX7" fmla="*/ 2317897 w 2955851"/>
              <a:gd name="connsiteY7" fmla="*/ 21266 h 653903"/>
              <a:gd name="connsiteX8" fmla="*/ 2631558 w 2955851"/>
              <a:gd name="connsiteY8" fmla="*/ 47847 h 653903"/>
              <a:gd name="connsiteX9" fmla="*/ 2950535 w 2955851"/>
              <a:gd name="connsiteY9" fmla="*/ 0 h 653903"/>
              <a:gd name="connsiteX10" fmla="*/ 2955851 w 2955851"/>
              <a:gd name="connsiteY10" fmla="*/ 648587 h 653903"/>
              <a:gd name="connsiteX11" fmla="*/ 0 w 2955851"/>
              <a:gd name="connsiteY11" fmla="*/ 653903 h 65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5851" h="653903">
                <a:moveTo>
                  <a:pt x="0" y="653903"/>
                </a:moveTo>
                <a:lnTo>
                  <a:pt x="356190" y="568842"/>
                </a:lnTo>
                <a:lnTo>
                  <a:pt x="728330" y="473149"/>
                </a:lnTo>
                <a:lnTo>
                  <a:pt x="1052623" y="308345"/>
                </a:lnTo>
                <a:lnTo>
                  <a:pt x="1339702" y="260498"/>
                </a:lnTo>
                <a:lnTo>
                  <a:pt x="1679944" y="63796"/>
                </a:lnTo>
                <a:lnTo>
                  <a:pt x="1993604" y="69112"/>
                </a:lnTo>
                <a:lnTo>
                  <a:pt x="2317897" y="21266"/>
                </a:lnTo>
                <a:lnTo>
                  <a:pt x="2631558" y="47847"/>
                </a:lnTo>
                <a:lnTo>
                  <a:pt x="2950535" y="0"/>
                </a:lnTo>
                <a:lnTo>
                  <a:pt x="2955851" y="648587"/>
                </a:lnTo>
                <a:lnTo>
                  <a:pt x="0" y="65390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B451C3E-1D42-47D5-AE15-FAE76BD898B4}"/>
              </a:ext>
            </a:extLst>
          </p:cNvPr>
          <p:cNvSpPr/>
          <p:nvPr/>
        </p:nvSpPr>
        <p:spPr>
          <a:xfrm>
            <a:off x="2371060" y="3551274"/>
            <a:ext cx="2966484" cy="1632098"/>
          </a:xfrm>
          <a:custGeom>
            <a:avLst/>
            <a:gdLst>
              <a:gd name="connsiteX0" fmla="*/ 0 w 2966484"/>
              <a:gd name="connsiteY0" fmla="*/ 1632098 h 1632098"/>
              <a:gd name="connsiteX1" fmla="*/ 356191 w 2966484"/>
              <a:gd name="connsiteY1" fmla="*/ 1467293 h 1632098"/>
              <a:gd name="connsiteX2" fmla="*/ 691117 w 2966484"/>
              <a:gd name="connsiteY2" fmla="*/ 1360968 h 1632098"/>
              <a:gd name="connsiteX3" fmla="*/ 1036675 w 2966484"/>
              <a:gd name="connsiteY3" fmla="*/ 1382233 h 1632098"/>
              <a:gd name="connsiteX4" fmla="*/ 1701210 w 2966484"/>
              <a:gd name="connsiteY4" fmla="*/ 1036675 h 1632098"/>
              <a:gd name="connsiteX5" fmla="*/ 1967024 w 2966484"/>
              <a:gd name="connsiteY5" fmla="*/ 653903 h 1632098"/>
              <a:gd name="connsiteX6" fmla="*/ 2317898 w 2966484"/>
              <a:gd name="connsiteY6" fmla="*/ 170121 h 1632098"/>
              <a:gd name="connsiteX7" fmla="*/ 2636875 w 2966484"/>
              <a:gd name="connsiteY7" fmla="*/ 132907 h 1632098"/>
              <a:gd name="connsiteX8" fmla="*/ 2966484 w 2966484"/>
              <a:gd name="connsiteY8" fmla="*/ 0 h 1632098"/>
              <a:gd name="connsiteX9" fmla="*/ 2961168 w 2966484"/>
              <a:gd name="connsiteY9" fmla="*/ 1584252 h 1632098"/>
              <a:gd name="connsiteX10" fmla="*/ 0 w 2966484"/>
              <a:gd name="connsiteY10" fmla="*/ 1632098 h 163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6484" h="1632098">
                <a:moveTo>
                  <a:pt x="0" y="1632098"/>
                </a:moveTo>
                <a:lnTo>
                  <a:pt x="356191" y="1467293"/>
                </a:lnTo>
                <a:lnTo>
                  <a:pt x="691117" y="1360968"/>
                </a:lnTo>
                <a:lnTo>
                  <a:pt x="1036675" y="1382233"/>
                </a:lnTo>
                <a:lnTo>
                  <a:pt x="1701210" y="1036675"/>
                </a:lnTo>
                <a:lnTo>
                  <a:pt x="1967024" y="653903"/>
                </a:lnTo>
                <a:lnTo>
                  <a:pt x="2317898" y="170121"/>
                </a:lnTo>
                <a:lnTo>
                  <a:pt x="2636875" y="132907"/>
                </a:lnTo>
                <a:lnTo>
                  <a:pt x="2966484" y="0"/>
                </a:lnTo>
                <a:lnTo>
                  <a:pt x="2961168" y="1584252"/>
                </a:lnTo>
                <a:lnTo>
                  <a:pt x="0" y="1632098"/>
                </a:lnTo>
                <a:close/>
              </a:path>
            </a:pathLst>
          </a:custGeom>
          <a:solidFill>
            <a:srgbClr val="EEAD0E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ABCD727-C084-4F96-B892-B64C58803211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700" dirty="0">
                <a:latin typeface="Gill Sans Nova" panose="020B0602020104020203" pitchFamily="34" charset="0"/>
              </a:rPr>
              <a:t>Total observed metabolism = 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4171643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48295FB-5F64-4A14-A3FF-4593984AB880}"/>
              </a:ext>
            </a:extLst>
          </p:cNvPr>
          <p:cNvSpPr/>
          <p:nvPr/>
        </p:nvSpPr>
        <p:spPr>
          <a:xfrm>
            <a:off x="2387009" y="2998381"/>
            <a:ext cx="3056861" cy="2184991"/>
          </a:xfrm>
          <a:custGeom>
            <a:avLst/>
            <a:gdLst>
              <a:gd name="connsiteX0" fmla="*/ 0 w 3056861"/>
              <a:gd name="connsiteY0" fmla="*/ 2184991 h 2184991"/>
              <a:gd name="connsiteX1" fmla="*/ 303028 w 3056861"/>
              <a:gd name="connsiteY1" fmla="*/ 2025503 h 2184991"/>
              <a:gd name="connsiteX2" fmla="*/ 691117 w 3056861"/>
              <a:gd name="connsiteY2" fmla="*/ 1892596 h 2184991"/>
              <a:gd name="connsiteX3" fmla="*/ 1026042 w 3056861"/>
              <a:gd name="connsiteY3" fmla="*/ 1812852 h 2184991"/>
              <a:gd name="connsiteX4" fmla="*/ 1345019 w 3056861"/>
              <a:gd name="connsiteY4" fmla="*/ 1456661 h 2184991"/>
              <a:gd name="connsiteX5" fmla="*/ 1701210 w 3056861"/>
              <a:gd name="connsiteY5" fmla="*/ 978196 h 2184991"/>
              <a:gd name="connsiteX6" fmla="*/ 2052084 w 3056861"/>
              <a:gd name="connsiteY6" fmla="*/ 786810 h 2184991"/>
              <a:gd name="connsiteX7" fmla="*/ 2397642 w 3056861"/>
              <a:gd name="connsiteY7" fmla="*/ 244549 h 2184991"/>
              <a:gd name="connsiteX8" fmla="*/ 2743200 w 3056861"/>
              <a:gd name="connsiteY8" fmla="*/ 0 h 2184991"/>
              <a:gd name="connsiteX9" fmla="*/ 3056861 w 3056861"/>
              <a:gd name="connsiteY9" fmla="*/ 377456 h 2184991"/>
              <a:gd name="connsiteX10" fmla="*/ 3051544 w 3056861"/>
              <a:gd name="connsiteY10" fmla="*/ 2163726 h 2184991"/>
              <a:gd name="connsiteX11" fmla="*/ 0 w 3056861"/>
              <a:gd name="connsiteY11" fmla="*/ 2184991 h 21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56861" h="2184991">
                <a:moveTo>
                  <a:pt x="0" y="2184991"/>
                </a:moveTo>
                <a:lnTo>
                  <a:pt x="303028" y="2025503"/>
                </a:lnTo>
                <a:lnTo>
                  <a:pt x="691117" y="1892596"/>
                </a:lnTo>
                <a:lnTo>
                  <a:pt x="1026042" y="1812852"/>
                </a:lnTo>
                <a:lnTo>
                  <a:pt x="1345019" y="1456661"/>
                </a:lnTo>
                <a:lnTo>
                  <a:pt x="1701210" y="978196"/>
                </a:lnTo>
                <a:lnTo>
                  <a:pt x="2052084" y="786810"/>
                </a:lnTo>
                <a:lnTo>
                  <a:pt x="2397642" y="244549"/>
                </a:lnTo>
                <a:lnTo>
                  <a:pt x="2743200" y="0"/>
                </a:lnTo>
                <a:lnTo>
                  <a:pt x="3056861" y="377456"/>
                </a:lnTo>
                <a:cubicBezTo>
                  <a:pt x="3055089" y="972879"/>
                  <a:pt x="3053316" y="1568303"/>
                  <a:pt x="3051544" y="2163726"/>
                </a:cubicBezTo>
                <a:lnTo>
                  <a:pt x="0" y="2184991"/>
                </a:lnTo>
                <a:close/>
              </a:path>
            </a:pathLst>
          </a:custGeom>
          <a:solidFill>
            <a:srgbClr val="00CC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919D2-4751-40FB-87D7-75B70F7AF6D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700" dirty="0">
                <a:latin typeface="Gill Sans Nova" panose="020B0602020104020203" pitchFamily="34" charset="0"/>
              </a:rPr>
              <a:t>Total observed metabolism = area under curve</a:t>
            </a:r>
          </a:p>
        </p:txBody>
      </p:sp>
    </p:spTree>
    <p:extLst>
      <p:ext uri="{BB962C8B-B14F-4D97-AF65-F5344CB8AC3E}">
        <p14:creationId xmlns:p14="http://schemas.microsoft.com/office/powerpoint/2010/main" val="817081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63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ill Sans Nova" panose="020B0602020104020203" pitchFamily="34" charset="0"/>
              </a:rPr>
              <a:t>Does total observed metabolism differ by season</a:t>
            </a:r>
            <a:r>
              <a:rPr lang="en-US" sz="4000" dirty="0">
                <a:latin typeface="+mn-l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675366-0B51-4644-B247-76C037827548}"/>
              </a:ext>
            </a:extLst>
          </p:cNvPr>
          <p:cNvSpPr/>
          <p:nvPr/>
        </p:nvSpPr>
        <p:spPr>
          <a:xfrm>
            <a:off x="2108200" y="3746500"/>
            <a:ext cx="431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E7FD1-20E4-4CCC-898F-CBC566EC051A}"/>
              </a:ext>
            </a:extLst>
          </p:cNvPr>
          <p:cNvSpPr/>
          <p:nvPr/>
        </p:nvSpPr>
        <p:spPr>
          <a:xfrm>
            <a:off x="3105084" y="3759200"/>
            <a:ext cx="590615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DB191C-4091-42F8-830B-6A8B83832B6E}"/>
              </a:ext>
            </a:extLst>
          </p:cNvPr>
          <p:cNvSpPr/>
          <p:nvPr/>
        </p:nvSpPr>
        <p:spPr>
          <a:xfrm>
            <a:off x="4186595" y="3721100"/>
            <a:ext cx="431801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43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E5956E-4897-45C4-95C3-F13A3E08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5" b="29284"/>
          <a:stretch/>
        </p:blipFill>
        <p:spPr>
          <a:xfrm>
            <a:off x="5200861" y="1005966"/>
            <a:ext cx="1219354" cy="27117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CC50D-77AE-4494-95C0-9EF7934CFBF4}"/>
              </a:ext>
            </a:extLst>
          </p:cNvPr>
          <p:cNvSpPr/>
          <p:nvPr/>
        </p:nvSpPr>
        <p:spPr>
          <a:xfrm>
            <a:off x="2153653" y="3717758"/>
            <a:ext cx="385010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ED8A8D-7E58-49FD-BFCC-1BF7D6A78C2D}"/>
              </a:ext>
            </a:extLst>
          </p:cNvPr>
          <p:cNvSpPr/>
          <p:nvPr/>
        </p:nvSpPr>
        <p:spPr>
          <a:xfrm>
            <a:off x="3176335" y="3681663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A6F07-A0F3-45F1-A3AD-2D6C2FBED9C4}"/>
              </a:ext>
            </a:extLst>
          </p:cNvPr>
          <p:cNvSpPr/>
          <p:nvPr/>
        </p:nvSpPr>
        <p:spPr>
          <a:xfrm>
            <a:off x="4273733" y="3693694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B76D1E-A2AD-44EE-B5DA-1516824C71F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ill Sans Nova" panose="020B0602020104020203" pitchFamily="34" charset="0"/>
              </a:rPr>
              <a:t>Does total observed metabolism differ by season</a:t>
            </a:r>
            <a:r>
              <a:rPr lang="en-US" sz="40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1577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5929319" cy="152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65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1876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E5956E-4897-45C4-95C3-F13A3E08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5" b="29995"/>
          <a:stretch/>
        </p:blipFill>
        <p:spPr>
          <a:xfrm>
            <a:off x="5200861" y="1005966"/>
            <a:ext cx="1219354" cy="268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E24314-85AD-4652-B940-DCF8407D27A1}"/>
              </a:ext>
            </a:extLst>
          </p:cNvPr>
          <p:cNvSpPr/>
          <p:nvPr/>
        </p:nvSpPr>
        <p:spPr>
          <a:xfrm>
            <a:off x="2153653" y="3717758"/>
            <a:ext cx="385010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62520-0ACB-4393-A19B-33A5E385D27E}"/>
              </a:ext>
            </a:extLst>
          </p:cNvPr>
          <p:cNvSpPr/>
          <p:nvPr/>
        </p:nvSpPr>
        <p:spPr>
          <a:xfrm>
            <a:off x="3176335" y="3681663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514362-9678-4E1B-96B7-4ED8760FC625}"/>
              </a:ext>
            </a:extLst>
          </p:cNvPr>
          <p:cNvSpPr/>
          <p:nvPr/>
        </p:nvSpPr>
        <p:spPr>
          <a:xfrm>
            <a:off x="4273733" y="3693694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8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Spring has highest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5929319" cy="152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66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adj P = 0.02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E5956E-4897-45C4-95C3-F13A3E08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5" b="27882"/>
          <a:stretch/>
        </p:blipFill>
        <p:spPr>
          <a:xfrm>
            <a:off x="5200861" y="1005966"/>
            <a:ext cx="1219354" cy="27655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F959E2-78B9-4808-882E-98B77BBB2D8A}"/>
              </a:ext>
            </a:extLst>
          </p:cNvPr>
          <p:cNvSpPr/>
          <p:nvPr/>
        </p:nvSpPr>
        <p:spPr>
          <a:xfrm>
            <a:off x="2153653" y="3717758"/>
            <a:ext cx="385010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575810-647C-4154-9859-A2E68060DD1D}"/>
              </a:ext>
            </a:extLst>
          </p:cNvPr>
          <p:cNvSpPr/>
          <p:nvPr/>
        </p:nvSpPr>
        <p:spPr>
          <a:xfrm>
            <a:off x="3176335" y="3681663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CC2F9-96E5-4E55-A3CF-5079851864D1}"/>
              </a:ext>
            </a:extLst>
          </p:cNvPr>
          <p:cNvSpPr/>
          <p:nvPr/>
        </p:nvSpPr>
        <p:spPr>
          <a:xfrm>
            <a:off x="4273733" y="3693694"/>
            <a:ext cx="553453" cy="385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22545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Spring has highest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Antibiotics are effective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5929319" cy="1523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67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adj P = 0.02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E5956E-4897-45C4-95C3-F13A3E08F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5"/>
          <a:stretch/>
        </p:blipFill>
        <p:spPr>
          <a:xfrm>
            <a:off x="5200861" y="1005966"/>
            <a:ext cx="1219354" cy="38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28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ECB8FC4-2B02-4A74-8F92-E2B510321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3"/>
          <a:stretch/>
        </p:blipFill>
        <p:spPr>
          <a:xfrm>
            <a:off x="5867732" y="1000393"/>
            <a:ext cx="5821943" cy="3844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22545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Spring has highest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Antibiotics are effective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111987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adj P = 0.02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75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ECB8FC4-2B02-4A74-8F92-E2B510321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3"/>
          <a:stretch/>
        </p:blipFill>
        <p:spPr>
          <a:xfrm>
            <a:off x="5867732" y="1000393"/>
            <a:ext cx="5821943" cy="3844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22545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Spring has highest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Antibiotics are effective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  <a:endParaRPr lang="en-US" sz="28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111987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69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adj P = 0.02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248EC-75C7-4BE7-92B7-E865E12A7294}"/>
              </a:ext>
            </a:extLst>
          </p:cNvPr>
          <p:cNvSpPr txBox="1"/>
          <p:nvPr/>
        </p:nvSpPr>
        <p:spPr>
          <a:xfrm>
            <a:off x="5960350" y="449978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ANOVA P = 0.41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P = 0.83	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8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AC25-5014-4A82-AB9E-074EBA38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47A29-0060-44BC-93D2-9716507C9812}"/>
              </a:ext>
            </a:extLst>
          </p:cNvPr>
          <p:cNvSpPr txBox="1"/>
          <p:nvPr/>
        </p:nvSpPr>
        <p:spPr>
          <a:xfrm>
            <a:off x="0" y="2413241"/>
            <a:ext cx="12192000" cy="203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Gut microbiome response to nutritional changes in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rgbClr val="FF0000"/>
                </a:solidFill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fat diet mouse model </a:t>
            </a:r>
            <a:r>
              <a:rPr lang="en-US" sz="3200" dirty="0">
                <a:effectLst/>
                <a:latin typeface="Gill Sans Nova" panose="020B06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 ground squirrel hibernator</a:t>
            </a:r>
          </a:p>
        </p:txBody>
      </p:sp>
    </p:spTree>
    <p:extLst>
      <p:ext uri="{BB962C8B-B14F-4D97-AF65-F5344CB8AC3E}">
        <p14:creationId xmlns:p14="http://schemas.microsoft.com/office/powerpoint/2010/main" val="2074115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ECB8FC4-2B02-4A74-8F92-E2B510321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3"/>
          <a:stretch/>
        </p:blipFill>
        <p:spPr>
          <a:xfrm>
            <a:off x="5867732" y="1000393"/>
            <a:ext cx="5821943" cy="384432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418657-DEBA-4B13-9412-EE1EEFE50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/>
          <a:stretch/>
        </p:blipFill>
        <p:spPr>
          <a:xfrm>
            <a:off x="475768" y="938267"/>
            <a:ext cx="4541399" cy="3970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1325137" y="5040009"/>
            <a:ext cx="10866863" cy="22545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Spring has highest variance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Antibiotics are effective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Seasons do not differ</a:t>
            </a:r>
            <a:endParaRPr lang="en-US" sz="2800" dirty="0">
              <a:latin typeface="Gill Sans Nova" panose="020B06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Within season, no difference in antibiotic treatment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111987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Total observed metabolism does not differ by season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70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8F9A-8974-4022-8F77-0AE68C716B25}"/>
              </a:ext>
            </a:extLst>
          </p:cNvPr>
          <p:cNvSpPr txBox="1"/>
          <p:nvPr/>
        </p:nvSpPr>
        <p:spPr>
          <a:xfrm>
            <a:off x="475769" y="4487753"/>
            <a:ext cx="2954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0.16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adj P = 0.02	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248EC-75C7-4BE7-92B7-E865E12A7294}"/>
              </a:ext>
            </a:extLst>
          </p:cNvPr>
          <p:cNvSpPr txBox="1"/>
          <p:nvPr/>
        </p:nvSpPr>
        <p:spPr>
          <a:xfrm>
            <a:off x="5960350" y="4499789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ANOVA P = 0.41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P = 0.83		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43800-85C9-4DAD-AC74-4570F752AE32}"/>
              </a:ext>
            </a:extLst>
          </p:cNvPr>
          <p:cNvSpPr/>
          <p:nvPr/>
        </p:nvSpPr>
        <p:spPr>
          <a:xfrm>
            <a:off x="502325" y="851333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117E5C-ED48-46B1-B5EE-32EEBF24C607}"/>
              </a:ext>
            </a:extLst>
          </p:cNvPr>
          <p:cNvSpPr/>
          <p:nvPr/>
        </p:nvSpPr>
        <p:spPr>
          <a:xfrm>
            <a:off x="5890263" y="863044"/>
            <a:ext cx="40004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77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71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C09EB53-3107-486C-83D8-BD162F95CEC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Breath curves</a:t>
            </a:r>
            <a:endParaRPr lang="en-US" sz="480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585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060E4E4-6064-4FCB-BD97-7AD0229A4436}"/>
              </a:ext>
            </a:extLst>
          </p:cNvPr>
          <p:cNvSpPr txBox="1">
            <a:spLocks/>
          </p:cNvSpPr>
          <p:nvPr/>
        </p:nvSpPr>
        <p:spPr>
          <a:xfrm>
            <a:off x="0" y="77259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Maximum metabolic rate = Highest Slope</a:t>
            </a:r>
            <a:endParaRPr lang="en-US" sz="4800" dirty="0"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E1856-038F-4F45-9BAD-CA89CD057DCC}"/>
              </a:ext>
            </a:extLst>
          </p:cNvPr>
          <p:cNvCxnSpPr>
            <a:cxnSpLocks/>
          </p:cNvCxnSpPr>
          <p:nvPr/>
        </p:nvCxnSpPr>
        <p:spPr>
          <a:xfrm flipV="1">
            <a:off x="4410734" y="3293105"/>
            <a:ext cx="344146" cy="495149"/>
          </a:xfrm>
          <a:prstGeom prst="line">
            <a:avLst/>
          </a:prstGeom>
          <a:ln w="60325">
            <a:solidFill>
              <a:srgbClr val="99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EB931-984E-4AC4-BC24-5BCCB4C17DFD}"/>
              </a:ext>
            </a:extLst>
          </p:cNvPr>
          <p:cNvCxnSpPr>
            <a:cxnSpLocks/>
          </p:cNvCxnSpPr>
          <p:nvPr/>
        </p:nvCxnSpPr>
        <p:spPr>
          <a:xfrm>
            <a:off x="4125265" y="3105549"/>
            <a:ext cx="376505" cy="334026"/>
          </a:xfrm>
          <a:prstGeom prst="straightConnector1">
            <a:avLst/>
          </a:prstGeom>
          <a:ln w="60325">
            <a:solidFill>
              <a:srgbClr val="99003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8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060E4E4-6064-4FCB-BD97-7AD0229A4436}"/>
              </a:ext>
            </a:extLst>
          </p:cNvPr>
          <p:cNvSpPr txBox="1">
            <a:spLocks/>
          </p:cNvSpPr>
          <p:nvPr/>
        </p:nvSpPr>
        <p:spPr>
          <a:xfrm>
            <a:off x="0" y="77259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Maximum metabolic rate = Highest Slope</a:t>
            </a:r>
            <a:endParaRPr lang="en-US" sz="4800" dirty="0"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E1856-038F-4F45-9BAD-CA89CD057DCC}"/>
              </a:ext>
            </a:extLst>
          </p:cNvPr>
          <p:cNvCxnSpPr>
            <a:cxnSpLocks/>
          </p:cNvCxnSpPr>
          <p:nvPr/>
        </p:nvCxnSpPr>
        <p:spPr>
          <a:xfrm flipV="1">
            <a:off x="4410734" y="3293105"/>
            <a:ext cx="344146" cy="495149"/>
          </a:xfrm>
          <a:prstGeom prst="line">
            <a:avLst/>
          </a:prstGeom>
          <a:ln w="603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EB931-984E-4AC4-BC24-5BCCB4C17DFD}"/>
              </a:ext>
            </a:extLst>
          </p:cNvPr>
          <p:cNvCxnSpPr>
            <a:cxnSpLocks/>
          </p:cNvCxnSpPr>
          <p:nvPr/>
        </p:nvCxnSpPr>
        <p:spPr>
          <a:xfrm flipH="1" flipV="1">
            <a:off x="4620949" y="4084779"/>
            <a:ext cx="378461" cy="252912"/>
          </a:xfrm>
          <a:prstGeom prst="straightConnector1">
            <a:avLst/>
          </a:prstGeom>
          <a:ln w="60325">
            <a:solidFill>
              <a:srgbClr val="99003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7253D3-AD06-4CE3-AD09-F86A43004D31}"/>
              </a:ext>
            </a:extLst>
          </p:cNvPr>
          <p:cNvCxnSpPr>
            <a:cxnSpLocks/>
          </p:cNvCxnSpPr>
          <p:nvPr/>
        </p:nvCxnSpPr>
        <p:spPr>
          <a:xfrm flipV="1">
            <a:off x="4314445" y="3694380"/>
            <a:ext cx="395845" cy="516855"/>
          </a:xfrm>
          <a:prstGeom prst="line">
            <a:avLst/>
          </a:prstGeom>
          <a:ln w="60325">
            <a:solidFill>
              <a:srgbClr val="99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177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225E76-EFD2-47B8-BE47-E450B3F22FAB}"/>
              </a:ext>
            </a:extLst>
          </p:cNvPr>
          <p:cNvGrpSpPr/>
          <p:nvPr/>
        </p:nvGrpSpPr>
        <p:grpSpPr>
          <a:xfrm>
            <a:off x="578240" y="1165468"/>
            <a:ext cx="11035518" cy="5057824"/>
            <a:chOff x="578240" y="1165468"/>
            <a:chExt cx="11035518" cy="505782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A6122-4D63-4E43-AC0A-F2B36FCF99A6}"/>
                </a:ext>
              </a:extLst>
            </p:cNvPr>
            <p:cNvGrpSpPr/>
            <p:nvPr/>
          </p:nvGrpSpPr>
          <p:grpSpPr>
            <a:xfrm>
              <a:off x="578241" y="1165468"/>
              <a:ext cx="11035517" cy="5057824"/>
              <a:chOff x="578241" y="1089268"/>
              <a:chExt cx="11035517" cy="505782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5EF6F49A-390D-461C-8ED7-8BDDB21C1FD4}"/>
                  </a:ext>
                </a:extLst>
              </p:cNvPr>
              <p:cNvGrpSpPr/>
              <p:nvPr/>
            </p:nvGrpSpPr>
            <p:grpSpPr>
              <a:xfrm>
                <a:off x="578241" y="1089268"/>
                <a:ext cx="11035517" cy="5057824"/>
                <a:chOff x="578241" y="1089268"/>
                <a:chExt cx="11035517" cy="5057824"/>
              </a:xfrm>
            </p:grpSpPr>
            <p:pic>
              <p:nvPicPr>
                <p:cNvPr id="27" name="Picture 26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95CC240E-E961-4268-BB5E-D944290A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41" y="1089268"/>
                  <a:ext cx="11035517" cy="5057824"/>
                </a:xfrm>
                <a:prstGeom prst="rect">
                  <a:avLst/>
                </a:prstGeom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E103AF23-AB28-4D21-8FC5-879B331B048C}"/>
                    </a:ext>
                  </a:extLst>
                </p:cNvPr>
                <p:cNvSpPr/>
                <p:nvPr/>
              </p:nvSpPr>
              <p:spPr>
                <a:xfrm>
                  <a:off x="9848110" y="2654929"/>
                  <a:ext cx="110278" cy="105104"/>
                </a:xfrm>
                <a:prstGeom prst="ellipse">
                  <a:avLst/>
                </a:prstGeom>
                <a:solidFill>
                  <a:srgbClr val="EEAD0E"/>
                </a:solidFill>
                <a:ln>
                  <a:solidFill>
                    <a:srgbClr val="EEAD0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4CDBB7-88F5-4206-8E92-D9962488F1E1}"/>
                  </a:ext>
                </a:extLst>
              </p:cNvPr>
              <p:cNvGrpSpPr/>
              <p:nvPr/>
            </p:nvGrpSpPr>
            <p:grpSpPr>
              <a:xfrm>
                <a:off x="9682693" y="2933536"/>
                <a:ext cx="275695" cy="1762151"/>
                <a:chOff x="9682693" y="2933536"/>
                <a:chExt cx="275695" cy="176215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A07DBE4-5C56-451F-9775-0872FDB67F76}"/>
                    </a:ext>
                  </a:extLst>
                </p:cNvPr>
                <p:cNvSpPr/>
                <p:nvPr/>
              </p:nvSpPr>
              <p:spPr>
                <a:xfrm>
                  <a:off x="9848110" y="2933536"/>
                  <a:ext cx="110278" cy="105104"/>
                </a:xfrm>
                <a:prstGeom prst="ellipse">
                  <a:avLst/>
                </a:prstGeom>
                <a:solidFill>
                  <a:srgbClr val="1874CD"/>
                </a:solidFill>
                <a:ln>
                  <a:solidFill>
                    <a:srgbClr val="1874C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63E16F-C4B4-41F0-99B6-CBB6556EA9F3}"/>
                    </a:ext>
                  </a:extLst>
                </p:cNvPr>
                <p:cNvSpPr/>
                <p:nvPr/>
              </p:nvSpPr>
              <p:spPr>
                <a:xfrm>
                  <a:off x="9848110" y="3216905"/>
                  <a:ext cx="110278" cy="105104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CE94799-95BB-498F-ADC3-2DB2F4A09603}"/>
                    </a:ext>
                  </a:extLst>
                </p:cNvPr>
                <p:cNvSpPr/>
                <p:nvPr/>
              </p:nvSpPr>
              <p:spPr>
                <a:xfrm>
                  <a:off x="9682693" y="4313689"/>
                  <a:ext cx="110278" cy="10510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BB24B71-6706-4F08-8CC2-08D68E9614BE}"/>
                    </a:ext>
                  </a:extLst>
                </p:cNvPr>
                <p:cNvSpPr/>
                <p:nvPr/>
              </p:nvSpPr>
              <p:spPr>
                <a:xfrm>
                  <a:off x="9682693" y="4590583"/>
                  <a:ext cx="110278" cy="1051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18688C9-15A0-4993-95C5-BE0B019A7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87"/>
            <a:stretch/>
          </p:blipFill>
          <p:spPr>
            <a:xfrm>
              <a:off x="578240" y="1165468"/>
              <a:ext cx="8984401" cy="5057824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060E4E4-6064-4FCB-BD97-7AD0229A4436}"/>
              </a:ext>
            </a:extLst>
          </p:cNvPr>
          <p:cNvSpPr txBox="1">
            <a:spLocks/>
          </p:cNvSpPr>
          <p:nvPr/>
        </p:nvSpPr>
        <p:spPr>
          <a:xfrm>
            <a:off x="0" y="77259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Gill Sans Nova" panose="020B0602020104020203" pitchFamily="34" charset="0"/>
                <a:cs typeface="Times New Roman" panose="02020603050405020304" pitchFamily="18" charset="0"/>
              </a:rPr>
              <a:t>Maximum metabolic rate = Highest Slope</a:t>
            </a:r>
            <a:endParaRPr lang="en-US" sz="4800" dirty="0">
              <a:latin typeface="+mn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CE1856-038F-4F45-9BAD-CA89CD057DCC}"/>
              </a:ext>
            </a:extLst>
          </p:cNvPr>
          <p:cNvCxnSpPr>
            <a:cxnSpLocks/>
          </p:cNvCxnSpPr>
          <p:nvPr/>
        </p:nvCxnSpPr>
        <p:spPr>
          <a:xfrm flipV="1">
            <a:off x="4410734" y="3293105"/>
            <a:ext cx="344146" cy="495149"/>
          </a:xfrm>
          <a:prstGeom prst="line">
            <a:avLst/>
          </a:prstGeom>
          <a:ln w="603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AEB931-984E-4AC4-BC24-5BCCB4C17DFD}"/>
              </a:ext>
            </a:extLst>
          </p:cNvPr>
          <p:cNvCxnSpPr>
            <a:cxnSpLocks/>
          </p:cNvCxnSpPr>
          <p:nvPr/>
        </p:nvCxnSpPr>
        <p:spPr>
          <a:xfrm>
            <a:off x="3882379" y="3952807"/>
            <a:ext cx="0" cy="561976"/>
          </a:xfrm>
          <a:prstGeom prst="straightConnector1">
            <a:avLst/>
          </a:prstGeom>
          <a:ln w="60325">
            <a:solidFill>
              <a:srgbClr val="990033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7253D3-AD06-4CE3-AD09-F86A43004D31}"/>
              </a:ext>
            </a:extLst>
          </p:cNvPr>
          <p:cNvCxnSpPr>
            <a:cxnSpLocks/>
          </p:cNvCxnSpPr>
          <p:nvPr/>
        </p:nvCxnSpPr>
        <p:spPr>
          <a:xfrm flipV="1">
            <a:off x="4314445" y="3694380"/>
            <a:ext cx="395845" cy="516855"/>
          </a:xfrm>
          <a:prstGeom prst="line">
            <a:avLst/>
          </a:prstGeom>
          <a:ln w="603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D2096D-3297-4D11-921F-654456B9747B}"/>
              </a:ext>
            </a:extLst>
          </p:cNvPr>
          <p:cNvCxnSpPr>
            <a:cxnSpLocks/>
          </p:cNvCxnSpPr>
          <p:nvPr/>
        </p:nvCxnSpPr>
        <p:spPr>
          <a:xfrm flipV="1">
            <a:off x="3732028" y="4598125"/>
            <a:ext cx="300703" cy="173762"/>
          </a:xfrm>
          <a:prstGeom prst="line">
            <a:avLst/>
          </a:prstGeom>
          <a:ln w="60325">
            <a:solidFill>
              <a:srgbClr val="99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25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Does maximum metabolic rate differ by season</a:t>
            </a:r>
            <a:r>
              <a:rPr lang="en-US" dirty="0">
                <a:latin typeface="Selawik Semibold" panose="020B0702040204020203" pitchFamily="34" charset="0"/>
              </a:rPr>
              <a:t>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75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6371D2-58EC-4732-B40D-A1732747DBF8}"/>
              </a:ext>
            </a:extLst>
          </p:cNvPr>
          <p:cNvSpPr/>
          <p:nvPr/>
        </p:nvSpPr>
        <p:spPr>
          <a:xfrm>
            <a:off x="5130486" y="3797076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7DF359-24BC-4753-8C96-D6A7F86865DE}"/>
              </a:ext>
            </a:extLst>
          </p:cNvPr>
          <p:cNvSpPr/>
          <p:nvPr/>
        </p:nvSpPr>
        <p:spPr>
          <a:xfrm>
            <a:off x="1763510" y="3677914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0A8E63-E86E-4550-9DBD-9AF1B11CD84F}"/>
              </a:ext>
            </a:extLst>
          </p:cNvPr>
          <p:cNvSpPr/>
          <p:nvPr/>
        </p:nvSpPr>
        <p:spPr>
          <a:xfrm>
            <a:off x="3119386" y="3669777"/>
            <a:ext cx="1463247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8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76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A8FB90-EC4E-446C-BED2-351076F5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5"/>
          <a:stretch/>
        </p:blipFill>
        <p:spPr>
          <a:xfrm>
            <a:off x="5010452" y="1089469"/>
            <a:ext cx="1192798" cy="36773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5288ED-145E-4081-AC87-38EED283054C}"/>
              </a:ext>
            </a:extLst>
          </p:cNvPr>
          <p:cNvSpPr/>
          <p:nvPr/>
        </p:nvSpPr>
        <p:spPr>
          <a:xfrm>
            <a:off x="1774143" y="3699180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AC6951-5EBC-4036-9478-3FA60F76D72F}"/>
              </a:ext>
            </a:extLst>
          </p:cNvPr>
          <p:cNvSpPr/>
          <p:nvPr/>
        </p:nvSpPr>
        <p:spPr>
          <a:xfrm>
            <a:off x="3119386" y="3669777"/>
            <a:ext cx="1463247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1D76C7F-96DB-4D7B-ABF5-5472A11C254F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Does maximum metabolic rate differ by season</a:t>
            </a:r>
            <a:r>
              <a:rPr lang="en-US" dirty="0">
                <a:latin typeface="Selawik Semibold" panose="020B0702040204020203" pitchFamily="34" charset="0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3A162-CB2A-475B-AE11-06AA3B59A395}"/>
              </a:ext>
            </a:extLst>
          </p:cNvPr>
          <p:cNvSpPr/>
          <p:nvPr/>
        </p:nvSpPr>
        <p:spPr>
          <a:xfrm>
            <a:off x="5079058" y="3680557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84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595924" y="5032911"/>
            <a:ext cx="12960587" cy="70788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No antibiotics:   Winter &lt; Summer, Spring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 flipV="1">
            <a:off x="490896" y="5015975"/>
            <a:ext cx="5846109" cy="8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Maximum metabolic rate has seasonal differences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77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E117F-C487-49C1-BFC4-EB4E9882F063}"/>
              </a:ext>
            </a:extLst>
          </p:cNvPr>
          <p:cNvSpPr txBox="1"/>
          <p:nvPr/>
        </p:nvSpPr>
        <p:spPr>
          <a:xfrm>
            <a:off x="490896" y="4492755"/>
            <a:ext cx="2097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Tukey HSD adj P’s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400" dirty="0">
                <a:latin typeface="Gill Sans Nova" panose="020B0602020104020203" pitchFamily="34" charset="0"/>
              </a:rPr>
              <a:t> 0.002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A8FB90-EC4E-446C-BED2-351076F5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5"/>
          <a:stretch/>
        </p:blipFill>
        <p:spPr>
          <a:xfrm>
            <a:off x="5010452" y="1089469"/>
            <a:ext cx="1192798" cy="36773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5288ED-145E-4081-AC87-38EED283054C}"/>
              </a:ext>
            </a:extLst>
          </p:cNvPr>
          <p:cNvSpPr/>
          <p:nvPr/>
        </p:nvSpPr>
        <p:spPr>
          <a:xfrm>
            <a:off x="1774143" y="3699180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AC6951-5EBC-4036-9478-3FA60F76D72F}"/>
              </a:ext>
            </a:extLst>
          </p:cNvPr>
          <p:cNvSpPr/>
          <p:nvPr/>
        </p:nvSpPr>
        <p:spPr>
          <a:xfrm>
            <a:off x="3119386" y="3669777"/>
            <a:ext cx="1463247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850B2-7D2D-4A11-97C6-FF3C061C6E13}"/>
              </a:ext>
            </a:extLst>
          </p:cNvPr>
          <p:cNvSpPr/>
          <p:nvPr/>
        </p:nvSpPr>
        <p:spPr>
          <a:xfrm>
            <a:off x="5079058" y="3680557"/>
            <a:ext cx="759951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4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595924" y="5032911"/>
            <a:ext cx="12960587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No antibiotics:   Winter &lt; Summer, Spring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Antibiotic treated:   Summer &lt; Winter, Spring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 flipV="1">
            <a:off x="490896" y="5015975"/>
            <a:ext cx="5846109" cy="8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Maximum metabolic rate has seasonal differences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78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E117F-C487-49C1-BFC4-EB4E9882F063}"/>
              </a:ext>
            </a:extLst>
          </p:cNvPr>
          <p:cNvSpPr txBox="1"/>
          <p:nvPr/>
        </p:nvSpPr>
        <p:spPr>
          <a:xfrm>
            <a:off x="490896" y="4492755"/>
            <a:ext cx="2347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All Tukey HSD adj P’s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400" dirty="0">
                <a:latin typeface="Gill Sans Nova" panose="020B0602020104020203" pitchFamily="34" charset="0"/>
              </a:rPr>
              <a:t> 0.002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A8FB90-EC4E-446C-BED2-351076F5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5"/>
          <a:stretch/>
        </p:blipFill>
        <p:spPr>
          <a:xfrm>
            <a:off x="5010452" y="1089469"/>
            <a:ext cx="1192798" cy="36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49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595924" y="5032911"/>
            <a:ext cx="12960587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No antibiotics:   Winter &lt; Summer, Spring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Antibiotic treated:   Summer &lt; Winter, Spring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 flipV="1">
            <a:off x="490896" y="5015975"/>
            <a:ext cx="5846109" cy="8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Maximum metabolic rate has seasonal differences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79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E117F-C487-49C1-BFC4-EB4E9882F063}"/>
              </a:ext>
            </a:extLst>
          </p:cNvPr>
          <p:cNvSpPr txBox="1"/>
          <p:nvPr/>
        </p:nvSpPr>
        <p:spPr>
          <a:xfrm>
            <a:off x="490896" y="4492755"/>
            <a:ext cx="2347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All Tukey HSD adj P’s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400" dirty="0">
                <a:latin typeface="Gill Sans Nova" panose="020B0602020104020203" pitchFamily="34" charset="0"/>
              </a:rPr>
              <a:t> 0.002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Both </a:t>
            </a:r>
            <a:r>
              <a:rPr lang="en-US" sz="1400" dirty="0" err="1">
                <a:latin typeface="Gill Sans Nova" panose="020B0602020104020203" pitchFamily="34" charset="0"/>
              </a:rPr>
              <a:t>Fligner</a:t>
            </a:r>
            <a:r>
              <a:rPr lang="en-US" sz="1400" dirty="0">
                <a:latin typeface="Gill Sans Nova" panose="020B0602020104020203" pitchFamily="34" charset="0"/>
              </a:rPr>
              <a:t>-Killeen Ps &gt; 0.15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A8FB90-EC4E-446C-BED2-351076F5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35"/>
          <a:stretch/>
        </p:blipFill>
        <p:spPr>
          <a:xfrm>
            <a:off x="5010452" y="1089469"/>
            <a:ext cx="1192798" cy="36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148E20-7328-4BBC-980F-1E9137F5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84" y="355007"/>
            <a:ext cx="8031785" cy="1578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5AA98-BE03-471D-AABA-6F4381340B39}"/>
              </a:ext>
            </a:extLst>
          </p:cNvPr>
          <p:cNvSpPr txBox="1"/>
          <p:nvPr/>
        </p:nvSpPr>
        <p:spPr>
          <a:xfrm>
            <a:off x="2019719" y="387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B62CD-03A0-48AD-B8C2-C0697C69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59" y="1974363"/>
            <a:ext cx="4460132" cy="3021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B920CE-412D-46A1-ACF0-6DDFC1B3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1" y="355007"/>
            <a:ext cx="2481402" cy="1215638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1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559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599AA79C-0D61-4470-A5AA-A85487014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8"/>
          <a:stretch/>
        </p:blipFill>
        <p:spPr>
          <a:xfrm>
            <a:off x="6090285" y="1133549"/>
            <a:ext cx="5591581" cy="3779734"/>
          </a:xfrm>
          <a:prstGeom prst="rect">
            <a:avLst/>
          </a:prstGeom>
        </p:spPr>
      </p:pic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595924" y="5032911"/>
            <a:ext cx="12960587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No antibiotics:   Winter &lt; Summer, Spring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Antibiotic treated:   Summer &lt; Winter, Spring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Maximum metabolic rate has seasonal differences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80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E117F-C487-49C1-BFC4-EB4E9882F063}"/>
              </a:ext>
            </a:extLst>
          </p:cNvPr>
          <p:cNvSpPr txBox="1"/>
          <p:nvPr/>
        </p:nvSpPr>
        <p:spPr>
          <a:xfrm>
            <a:off x="490896" y="4492755"/>
            <a:ext cx="2347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All Tukey HSD adj P’s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400" dirty="0">
                <a:latin typeface="Gill Sans Nova" panose="020B0602020104020203" pitchFamily="34" charset="0"/>
              </a:rPr>
              <a:t> 0.002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Both </a:t>
            </a:r>
            <a:r>
              <a:rPr lang="en-US" sz="1400" dirty="0" err="1">
                <a:latin typeface="Gill Sans Nova" panose="020B0602020104020203" pitchFamily="34" charset="0"/>
              </a:rPr>
              <a:t>Fligner</a:t>
            </a:r>
            <a:r>
              <a:rPr lang="en-US" sz="1400" dirty="0">
                <a:latin typeface="Gill Sans Nova" panose="020B0602020104020203" pitchFamily="34" charset="0"/>
              </a:rPr>
              <a:t>-Killeen Ps &gt; 0.15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4FB41D-FC5A-4DD1-BE25-93BF7ABEA3B6}"/>
              </a:ext>
            </a:extLst>
          </p:cNvPr>
          <p:cNvCxnSpPr>
            <a:cxnSpLocks/>
          </p:cNvCxnSpPr>
          <p:nvPr/>
        </p:nvCxnSpPr>
        <p:spPr>
          <a:xfrm flipV="1">
            <a:off x="490896" y="5015975"/>
            <a:ext cx="5846109" cy="87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599AA79C-0D61-4470-A5AA-A85487014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8"/>
          <a:stretch/>
        </p:blipFill>
        <p:spPr>
          <a:xfrm>
            <a:off x="6090285" y="1133549"/>
            <a:ext cx="5591581" cy="3779734"/>
          </a:xfrm>
          <a:prstGeom prst="rect">
            <a:avLst/>
          </a:prstGeom>
        </p:spPr>
      </p:pic>
      <p:pic>
        <p:nvPicPr>
          <p:cNvPr id="3" name="Picture 2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0CB8F081-8CB0-4C05-93AB-D2DAB2F1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2"/>
          <a:stretch/>
        </p:blipFill>
        <p:spPr>
          <a:xfrm>
            <a:off x="574422" y="1022056"/>
            <a:ext cx="4409003" cy="3779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7885F9-2902-4AFB-9C28-B9E12E673586}"/>
              </a:ext>
            </a:extLst>
          </p:cNvPr>
          <p:cNvSpPr txBox="1"/>
          <p:nvPr/>
        </p:nvSpPr>
        <p:spPr>
          <a:xfrm>
            <a:off x="595924" y="5032911"/>
            <a:ext cx="12960587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No antibiotics:   Winter &lt; Summer, Spring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Antibiotic treated:   Summer &lt; Winter, Spring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Nova" panose="020B0602020104020203" pitchFamily="34" charset="0"/>
              </a:rPr>
              <a:t>Seasons do not differ</a:t>
            </a:r>
            <a:endParaRPr lang="en-US" sz="2400" dirty="0">
              <a:latin typeface="Gill Sans Nova" panose="020B06020201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BD397-AD21-4BCF-9E76-7D483C5CCE28}"/>
              </a:ext>
            </a:extLst>
          </p:cNvPr>
          <p:cNvCxnSpPr>
            <a:cxnSpLocks/>
          </p:cNvCxnSpPr>
          <p:nvPr/>
        </p:nvCxnSpPr>
        <p:spPr>
          <a:xfrm>
            <a:off x="490896" y="5024774"/>
            <a:ext cx="1119877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Maximum metabolic rate has seasonal differences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81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A004CB-175B-446D-AB76-0E464C531D6F}"/>
              </a:ext>
            </a:extLst>
          </p:cNvPr>
          <p:cNvSpPr txBox="1"/>
          <p:nvPr/>
        </p:nvSpPr>
        <p:spPr>
          <a:xfrm>
            <a:off x="9517254" y="4501554"/>
            <a:ext cx="237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Both Kruskal-Wallis P’s &gt; 0.20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Both </a:t>
            </a:r>
            <a:r>
              <a:rPr lang="en-US" sz="1400" dirty="0" err="1">
                <a:latin typeface="Gill Sans Nova" panose="020B0602020104020203" pitchFamily="34" charset="0"/>
              </a:rPr>
              <a:t>Fligner-Kileen</a:t>
            </a:r>
            <a:r>
              <a:rPr lang="en-US" sz="1400" dirty="0">
                <a:latin typeface="Gill Sans Nova" panose="020B0602020104020203" pitchFamily="34" charset="0"/>
              </a:rPr>
              <a:t> P’s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sz="1400" dirty="0">
                <a:latin typeface="Gill Sans Nova" panose="020B0602020104020203" pitchFamily="34" charset="0"/>
              </a:rPr>
              <a:t>0.50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E117F-C487-49C1-BFC4-EB4E9882F063}"/>
              </a:ext>
            </a:extLst>
          </p:cNvPr>
          <p:cNvSpPr txBox="1"/>
          <p:nvPr/>
        </p:nvSpPr>
        <p:spPr>
          <a:xfrm>
            <a:off x="490896" y="4492755"/>
            <a:ext cx="2347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All Tukey HSD adj P’s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400" dirty="0">
                <a:latin typeface="Gill Sans Nova" panose="020B0602020104020203" pitchFamily="34" charset="0"/>
              </a:rPr>
              <a:t> 0.002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Both </a:t>
            </a:r>
            <a:r>
              <a:rPr lang="en-US" sz="1400" dirty="0" err="1">
                <a:latin typeface="Gill Sans Nova" panose="020B0602020104020203" pitchFamily="34" charset="0"/>
              </a:rPr>
              <a:t>Fligner</a:t>
            </a:r>
            <a:r>
              <a:rPr lang="en-US" sz="1400" dirty="0">
                <a:latin typeface="Gill Sans Nova" panose="020B0602020104020203" pitchFamily="34" charset="0"/>
              </a:rPr>
              <a:t>-Killeen Ps &gt; 0.15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2D592-60F7-45EB-A6F1-DCB94974FE65}"/>
              </a:ext>
            </a:extLst>
          </p:cNvPr>
          <p:cNvSpPr/>
          <p:nvPr/>
        </p:nvSpPr>
        <p:spPr>
          <a:xfrm>
            <a:off x="6090285" y="1105385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26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8398E6-80B7-42E6-9650-FC983E66F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" y="1583139"/>
            <a:ext cx="8224868" cy="46990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685E2A-DF71-4311-95FA-C48DBB553B09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ill Sans Nova" panose="020B0602020104020203" pitchFamily="34" charset="0"/>
              </a:rPr>
              <a:t>Does </a:t>
            </a:r>
            <a:r>
              <a:rPr lang="en-US" sz="4000" dirty="0" err="1">
                <a:latin typeface="Gill Sans Nova" panose="020B0602020104020203" pitchFamily="34" charset="0"/>
              </a:rPr>
              <a:t>exo-inulinase</a:t>
            </a:r>
            <a:r>
              <a:rPr lang="en-US" sz="4000" dirty="0">
                <a:latin typeface="Gill Sans Nova" panose="020B0602020104020203" pitchFamily="34" charset="0"/>
              </a:rPr>
              <a:t> gene abundance decrease in Winter</a:t>
            </a:r>
            <a:r>
              <a:rPr lang="en-US" sz="4000" dirty="0">
                <a:latin typeface="Selawik Semibold" panose="020B07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3327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8398E6-80B7-42E6-9650-FC983E66F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" y="1583139"/>
            <a:ext cx="8224868" cy="46990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ill Sans Nova" panose="020B0602020104020203" pitchFamily="34" charset="0"/>
              </a:rPr>
              <a:t>Exo-</a:t>
            </a:r>
            <a:r>
              <a:rPr lang="en-US" sz="4000" dirty="0" err="1">
                <a:latin typeface="Gill Sans Nova" panose="020B0602020104020203" pitchFamily="34" charset="0"/>
              </a:rPr>
              <a:t>inulinase</a:t>
            </a:r>
            <a:r>
              <a:rPr lang="en-US" sz="4000" dirty="0">
                <a:latin typeface="Gill Sans Nova" panose="020B0602020104020203" pitchFamily="34" charset="0"/>
              </a:rPr>
              <a:t> gene abundance doesn’t change seasonally</a:t>
            </a:r>
            <a:endParaRPr lang="en-US" sz="4000" dirty="0">
              <a:latin typeface="Selawik Semibold" panose="020B07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BAB470-CA1F-4162-8254-5828BD1074E4}"/>
              </a:ext>
            </a:extLst>
          </p:cNvPr>
          <p:cNvSpPr txBox="1"/>
          <p:nvPr/>
        </p:nvSpPr>
        <p:spPr>
          <a:xfrm>
            <a:off x="6408362" y="5229773"/>
            <a:ext cx="1966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0.598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</a:t>
            </a:r>
            <a:r>
              <a:rPr lang="en-US" sz="1400" dirty="0">
                <a:latin typeface="Gill Sans Nova" panose="020B0602020104020203" pitchFamily="34" charset="0"/>
              </a:rPr>
              <a:t>-Killeen P = 0.143</a:t>
            </a:r>
          </a:p>
        </p:txBody>
      </p:sp>
    </p:spTree>
    <p:extLst>
      <p:ext uri="{BB962C8B-B14F-4D97-AF65-F5344CB8AC3E}">
        <p14:creationId xmlns:p14="http://schemas.microsoft.com/office/powerpoint/2010/main" val="42085088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88398E6-80B7-42E6-9650-FC983E66F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" y="1583139"/>
            <a:ext cx="8224868" cy="46990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D66DD1C-6624-4483-A140-19C76AA76C65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Gill Sans Nova" panose="020B0602020104020203" pitchFamily="34" charset="0"/>
              </a:rPr>
              <a:t>Exo-</a:t>
            </a:r>
            <a:r>
              <a:rPr lang="en-US" sz="4000" dirty="0" err="1">
                <a:latin typeface="Gill Sans Nova" panose="020B0602020104020203" pitchFamily="34" charset="0"/>
              </a:rPr>
              <a:t>inulinase</a:t>
            </a:r>
            <a:r>
              <a:rPr lang="en-US" sz="4000" dirty="0">
                <a:latin typeface="Gill Sans Nova" panose="020B0602020104020203" pitchFamily="34" charset="0"/>
              </a:rPr>
              <a:t> gene abundance doesn’t change seasonally</a:t>
            </a:r>
            <a:endParaRPr lang="en-US" sz="4000" dirty="0">
              <a:latin typeface="Selawik Semibold" panose="020B07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84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B8F3FD-C0C5-49FE-B47E-38F3885D8592}"/>
              </a:ext>
            </a:extLst>
          </p:cNvPr>
          <p:cNvCxnSpPr>
            <a:cxnSpLocks/>
          </p:cNvCxnSpPr>
          <p:nvPr/>
        </p:nvCxnSpPr>
        <p:spPr>
          <a:xfrm>
            <a:off x="8508999" y="1113917"/>
            <a:ext cx="0" cy="52424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BAB470-CA1F-4162-8254-5828BD1074E4}"/>
              </a:ext>
            </a:extLst>
          </p:cNvPr>
          <p:cNvSpPr txBox="1"/>
          <p:nvPr/>
        </p:nvSpPr>
        <p:spPr>
          <a:xfrm>
            <a:off x="6408362" y="5229773"/>
            <a:ext cx="1966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Kruskal-Wallis P = 0.598</a:t>
            </a:r>
          </a:p>
          <a:p>
            <a:r>
              <a:rPr lang="en-US" sz="1400" dirty="0" err="1">
                <a:latin typeface="Gill Sans Nova" panose="020B0602020104020203" pitchFamily="34" charset="0"/>
              </a:rPr>
              <a:t>Fligner</a:t>
            </a:r>
            <a:r>
              <a:rPr lang="en-US" sz="1400" dirty="0">
                <a:latin typeface="Gill Sans Nova" panose="020B0602020104020203" pitchFamily="34" charset="0"/>
              </a:rPr>
              <a:t>-Killeen P = 0.143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1A2EE-3F95-496C-876F-2F564C2F037E}"/>
              </a:ext>
            </a:extLst>
          </p:cNvPr>
          <p:cNvSpPr txBox="1"/>
          <p:nvPr/>
        </p:nvSpPr>
        <p:spPr>
          <a:xfrm>
            <a:off x="8677279" y="1777063"/>
            <a:ext cx="3229918" cy="390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Suggests that observed changes in </a:t>
            </a:r>
            <a:r>
              <a:rPr lang="en-US" sz="2800" dirty="0">
                <a:effectLst/>
                <a:latin typeface="Gill Sans Nova" panose="020B0602020104020203" pitchFamily="34" charset="0"/>
                <a:ea typeface="Calibri" panose="020F0502020204030204" pitchFamily="34" charset="0"/>
              </a:rPr>
              <a:t>δ</a:t>
            </a:r>
            <a:r>
              <a:rPr lang="en-US" sz="2800" baseline="30000" dirty="0">
                <a:effectLst/>
                <a:latin typeface="Gill Sans Nova" panose="020B0602020104020203" pitchFamily="34" charset="0"/>
                <a:ea typeface="Calibri" panose="020F0502020204030204" pitchFamily="34" charset="0"/>
              </a:rPr>
              <a:t>13</a:t>
            </a:r>
            <a:r>
              <a:rPr lang="en-US" sz="2800" dirty="0">
                <a:effectLst/>
                <a:latin typeface="Gill Sans Nova" panose="020B0602020104020203" pitchFamily="34" charset="0"/>
                <a:ea typeface="Calibri" panose="020F0502020204030204" pitchFamily="34" charset="0"/>
              </a:rPr>
              <a:t>C </a:t>
            </a:r>
            <a:r>
              <a:rPr lang="en-US" sz="2800" dirty="0">
                <a:latin typeface="Gill Sans Nova" panose="020B0602020104020203" pitchFamily="34" charset="0"/>
              </a:rPr>
              <a:t>are due to gene expression rather than gene abundance</a:t>
            </a:r>
          </a:p>
        </p:txBody>
      </p:sp>
    </p:spTree>
    <p:extLst>
      <p:ext uri="{BB962C8B-B14F-4D97-AF65-F5344CB8AC3E}">
        <p14:creationId xmlns:p14="http://schemas.microsoft.com/office/powerpoint/2010/main" val="2491978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E353E-08DB-4A85-9B32-A5475A78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5C59D6D-FB40-4C98-8B31-280917A6F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2" y="1534423"/>
            <a:ext cx="8086451" cy="46199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41D1B0-68A3-473A-90D2-27A14D52BE4A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Spring has higher DNA yield than Summer</a:t>
            </a:r>
            <a:endParaRPr lang="en-US" dirty="0">
              <a:latin typeface="Selawik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17A1B-D08E-44C7-AF06-64678535E33C}"/>
              </a:ext>
            </a:extLst>
          </p:cNvPr>
          <p:cNvSpPr txBox="1"/>
          <p:nvPr/>
        </p:nvSpPr>
        <p:spPr>
          <a:xfrm>
            <a:off x="3732179" y="6033184"/>
            <a:ext cx="4776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Nova" panose="020B0602020104020203" pitchFamily="34" charset="0"/>
              </a:rPr>
              <a:t>ANOVA P = 0.047</a:t>
            </a:r>
          </a:p>
          <a:p>
            <a:r>
              <a:rPr lang="en-US" dirty="0">
                <a:latin typeface="Gill Sans Nova" panose="020B0602020104020203" pitchFamily="34" charset="0"/>
              </a:rPr>
              <a:t>Tukey HSD adj P for Summer vs. Spring = 0.0499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7A1FD-681F-42E7-961E-285D1FB22BFC}"/>
              </a:ext>
            </a:extLst>
          </p:cNvPr>
          <p:cNvSpPr txBox="1"/>
          <p:nvPr/>
        </p:nvSpPr>
        <p:spPr>
          <a:xfrm>
            <a:off x="2477276" y="1308315"/>
            <a:ext cx="504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</a:rPr>
              <a:t>a 	        ab                    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D4BBE-139B-48D5-BB91-588F81F23B21}"/>
              </a:ext>
            </a:extLst>
          </p:cNvPr>
          <p:cNvSpPr txBox="1"/>
          <p:nvPr/>
        </p:nvSpPr>
        <p:spPr>
          <a:xfrm>
            <a:off x="8608479" y="957609"/>
            <a:ext cx="3468599" cy="40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latin typeface="Gill Sans Nova" panose="020B06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6411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E353E-08DB-4A85-9B32-A5475A78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5C59D6D-FB40-4C98-8B31-280917A6F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2" y="1534423"/>
            <a:ext cx="8086451" cy="46199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41D1B0-68A3-473A-90D2-27A14D52BE4A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Spring has higher DNA yield than Summer</a:t>
            </a:r>
            <a:endParaRPr lang="en-US" dirty="0">
              <a:latin typeface="Selawik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17A1B-D08E-44C7-AF06-64678535E33C}"/>
              </a:ext>
            </a:extLst>
          </p:cNvPr>
          <p:cNvSpPr txBox="1"/>
          <p:nvPr/>
        </p:nvSpPr>
        <p:spPr>
          <a:xfrm>
            <a:off x="3732179" y="6033184"/>
            <a:ext cx="4776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Gill Sans Nova" panose="020B0602020104020203" pitchFamily="34" charset="0"/>
              </a:rPr>
              <a:t>ANOVA P = 0.047</a:t>
            </a:r>
          </a:p>
          <a:p>
            <a:r>
              <a:rPr lang="en-US" dirty="0">
                <a:latin typeface="Gill Sans Nova" panose="020B0602020104020203" pitchFamily="34" charset="0"/>
              </a:rPr>
              <a:t>Tukey HSD adj P for Summer vs. Spring = 0.0499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7A1FD-681F-42E7-961E-285D1FB22BFC}"/>
              </a:ext>
            </a:extLst>
          </p:cNvPr>
          <p:cNvSpPr txBox="1"/>
          <p:nvPr/>
        </p:nvSpPr>
        <p:spPr>
          <a:xfrm>
            <a:off x="2477276" y="1308315"/>
            <a:ext cx="504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</a:rPr>
              <a:t>a 	        ab                    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F697DC-5F80-4EFA-8FC6-84C8C93533DC}"/>
              </a:ext>
            </a:extLst>
          </p:cNvPr>
          <p:cNvCxnSpPr>
            <a:cxnSpLocks/>
          </p:cNvCxnSpPr>
          <p:nvPr/>
        </p:nvCxnSpPr>
        <p:spPr>
          <a:xfrm>
            <a:off x="8508999" y="1083230"/>
            <a:ext cx="0" cy="56382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1D4BBE-139B-48D5-BB91-588F81F23B21}"/>
              </a:ext>
            </a:extLst>
          </p:cNvPr>
          <p:cNvSpPr txBox="1"/>
          <p:nvPr/>
        </p:nvSpPr>
        <p:spPr>
          <a:xfrm>
            <a:off x="8608479" y="957609"/>
            <a:ext cx="3468599" cy="299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Spring may have higher microbial abundance than Summer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Gill Sans Nova" panose="020B06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111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E353E-08DB-4A85-9B32-A5475A78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41D1B0-68A3-473A-90D2-27A14D52BE4A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Spring has higher DNA yield than Summer</a:t>
            </a:r>
            <a:endParaRPr lang="en-US" dirty="0">
              <a:latin typeface="Selawik Semibold" panose="020B07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CB17-48E6-4C4A-8DE0-F045B0AA8E79}"/>
              </a:ext>
            </a:extLst>
          </p:cNvPr>
          <p:cNvGrpSpPr/>
          <p:nvPr/>
        </p:nvGrpSpPr>
        <p:grpSpPr>
          <a:xfrm>
            <a:off x="238682" y="1308315"/>
            <a:ext cx="8270317" cy="5371200"/>
            <a:chOff x="238682" y="1308315"/>
            <a:chExt cx="8270317" cy="5371200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35C59D6D-FB40-4C98-8B31-280917A6F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82" y="1534423"/>
              <a:ext cx="8086451" cy="46199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317A1B-D08E-44C7-AF06-64678535E33C}"/>
                </a:ext>
              </a:extLst>
            </p:cNvPr>
            <p:cNvSpPr txBox="1"/>
            <p:nvPr/>
          </p:nvSpPr>
          <p:spPr>
            <a:xfrm>
              <a:off x="3732179" y="6033184"/>
              <a:ext cx="4776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Gill Sans Nova" panose="020B0602020104020203" pitchFamily="34" charset="0"/>
                </a:rPr>
                <a:t>ANOVA P = 0.047</a:t>
              </a:r>
            </a:p>
            <a:p>
              <a:r>
                <a:rPr lang="en-US" dirty="0">
                  <a:latin typeface="Gill Sans Nova" panose="020B0602020104020203" pitchFamily="34" charset="0"/>
                </a:rPr>
                <a:t>Tukey HSD adj P for Summer vs. Spring = 0.0499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47A1FD-681F-42E7-961E-285D1FB22BFC}"/>
                </a:ext>
              </a:extLst>
            </p:cNvPr>
            <p:cNvSpPr txBox="1"/>
            <p:nvPr/>
          </p:nvSpPr>
          <p:spPr>
            <a:xfrm>
              <a:off x="2477276" y="1308315"/>
              <a:ext cx="5041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Nova" panose="020B0602020104020203" pitchFamily="34" charset="0"/>
                </a:rPr>
                <a:t>a 	        ab                     b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F697DC-5F80-4EFA-8FC6-84C8C93533DC}"/>
              </a:ext>
            </a:extLst>
          </p:cNvPr>
          <p:cNvCxnSpPr>
            <a:cxnSpLocks/>
          </p:cNvCxnSpPr>
          <p:nvPr/>
        </p:nvCxnSpPr>
        <p:spPr>
          <a:xfrm>
            <a:off x="8508999" y="1083230"/>
            <a:ext cx="0" cy="56382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1D4BBE-139B-48D5-BB91-588F81F23B21}"/>
              </a:ext>
            </a:extLst>
          </p:cNvPr>
          <p:cNvSpPr txBox="1"/>
          <p:nvPr/>
        </p:nvSpPr>
        <p:spPr>
          <a:xfrm>
            <a:off x="8608479" y="957609"/>
            <a:ext cx="3468599" cy="554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Spring may have higher microbial abundance than Summer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Gill Sans Nova" panose="020B0602020104020203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Nova" panose="020B0602020104020203" pitchFamily="34" charset="0"/>
              </a:rPr>
              <a:t>Spring may have larger capacity for inulin metabolism than Summer</a:t>
            </a:r>
          </a:p>
        </p:txBody>
      </p:sp>
    </p:spTree>
    <p:extLst>
      <p:ext uri="{BB962C8B-B14F-4D97-AF65-F5344CB8AC3E}">
        <p14:creationId xmlns:p14="http://schemas.microsoft.com/office/powerpoint/2010/main" val="252201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88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D813F44-AEE4-44F0-AFC0-5278FF0E1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" y="1156560"/>
            <a:ext cx="8744591" cy="52460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1F3D8D-2B25-4B2B-83C0-A69546222CEB}"/>
              </a:ext>
            </a:extLst>
          </p:cNvPr>
          <p:cNvCxnSpPr>
            <a:cxnSpLocks/>
          </p:cNvCxnSpPr>
          <p:nvPr/>
        </p:nvCxnSpPr>
        <p:spPr>
          <a:xfrm>
            <a:off x="8867868" y="948483"/>
            <a:ext cx="0" cy="5760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553E0F-E23B-4D97-B4B1-4570028816AE}"/>
              </a:ext>
            </a:extLst>
          </p:cNvPr>
          <p:cNvSpPr txBox="1"/>
          <p:nvPr/>
        </p:nvSpPr>
        <p:spPr>
          <a:xfrm>
            <a:off x="8974157" y="1203026"/>
            <a:ext cx="3177951" cy="2808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More genes during hibernation are encoded by Bacteroidetes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0C08F6-8F16-4F3F-84B8-82FBAD00B92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latin typeface="Gill Sans Nova" panose="020B0602020104020203" pitchFamily="34" charset="0"/>
              </a:rPr>
              <a:t>Exo-</a:t>
            </a:r>
            <a:r>
              <a:rPr lang="en-US" sz="3400" dirty="0" err="1">
                <a:latin typeface="Gill Sans Nova" panose="020B0602020104020203" pitchFamily="34" charset="0"/>
              </a:rPr>
              <a:t>inulinase</a:t>
            </a:r>
            <a:r>
              <a:rPr lang="en-US" sz="3400" dirty="0">
                <a:latin typeface="Gill Sans Nova" panose="020B0602020104020203" pitchFamily="34" charset="0"/>
              </a:rPr>
              <a:t> genes are not encoded by similar taxa across seasons</a:t>
            </a:r>
            <a:endParaRPr lang="en-US" sz="3400" dirty="0">
              <a:latin typeface="Selawik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5A012-6227-405E-A260-C087265EBF37}"/>
              </a:ext>
            </a:extLst>
          </p:cNvPr>
          <p:cNvSpPr txBox="1"/>
          <p:nvPr/>
        </p:nvSpPr>
        <p:spPr>
          <a:xfrm>
            <a:off x="0" y="6400331"/>
            <a:ext cx="1691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Nova" panose="020B0602020104020203" pitchFamily="34" charset="0"/>
              </a:rPr>
              <a:t>Wilcoxon Adj P &lt; 0.001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7206C-EBA8-40BC-B219-62C442A020B8}"/>
              </a:ext>
            </a:extLst>
          </p:cNvPr>
          <p:cNvSpPr/>
          <p:nvPr/>
        </p:nvSpPr>
        <p:spPr>
          <a:xfrm>
            <a:off x="2773712" y="1281494"/>
            <a:ext cx="4751691" cy="5246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C674E3-A08C-4B56-B7D2-DDEBB22C1255}"/>
              </a:ext>
            </a:extLst>
          </p:cNvPr>
          <p:cNvSpPr/>
          <p:nvPr/>
        </p:nvSpPr>
        <p:spPr>
          <a:xfrm>
            <a:off x="386505" y="3749246"/>
            <a:ext cx="4751691" cy="2456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151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89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D813F44-AEE4-44F0-AFC0-5278FF0E1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3" y="1156560"/>
            <a:ext cx="8744591" cy="52460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1F3D8D-2B25-4B2B-83C0-A69546222CEB}"/>
              </a:ext>
            </a:extLst>
          </p:cNvPr>
          <p:cNvCxnSpPr>
            <a:cxnSpLocks/>
          </p:cNvCxnSpPr>
          <p:nvPr/>
        </p:nvCxnSpPr>
        <p:spPr>
          <a:xfrm>
            <a:off x="8867868" y="948483"/>
            <a:ext cx="0" cy="5760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553E0F-E23B-4D97-B4B1-4570028816AE}"/>
              </a:ext>
            </a:extLst>
          </p:cNvPr>
          <p:cNvSpPr txBox="1"/>
          <p:nvPr/>
        </p:nvSpPr>
        <p:spPr>
          <a:xfrm>
            <a:off x="8974157" y="1203026"/>
            <a:ext cx="3177951" cy="502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More genes during hibernation are encoded by Bacteroidetes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Gill Sans Nova" panose="020B06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Nova" panose="020B0602020104020203" pitchFamily="34" charset="0"/>
              </a:rPr>
              <a:t>Active season genes classified to higher % of all other bacterial &amp; fungal phyla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0C08F6-8F16-4F3F-84B8-82FBAD00B927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latin typeface="Gill Sans Nova" panose="020B0602020104020203" pitchFamily="34" charset="0"/>
              </a:rPr>
              <a:t>Exo-</a:t>
            </a:r>
            <a:r>
              <a:rPr lang="en-US" sz="3400" dirty="0" err="1">
                <a:latin typeface="Gill Sans Nova" panose="020B0602020104020203" pitchFamily="34" charset="0"/>
              </a:rPr>
              <a:t>inulinase</a:t>
            </a:r>
            <a:r>
              <a:rPr lang="en-US" sz="3400" dirty="0">
                <a:latin typeface="Gill Sans Nova" panose="020B0602020104020203" pitchFamily="34" charset="0"/>
              </a:rPr>
              <a:t> genes are not encoded by similar taxa across seasons</a:t>
            </a:r>
            <a:endParaRPr lang="en-US" sz="3400" dirty="0">
              <a:latin typeface="Selawik Semibold" panose="020B07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5A012-6227-405E-A260-C087265EBF37}"/>
              </a:ext>
            </a:extLst>
          </p:cNvPr>
          <p:cNvSpPr txBox="1"/>
          <p:nvPr/>
        </p:nvSpPr>
        <p:spPr>
          <a:xfrm>
            <a:off x="0" y="6400331"/>
            <a:ext cx="1905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Nova" panose="020B0602020104020203" pitchFamily="34" charset="0"/>
              </a:rPr>
              <a:t>All Wilcoxon Adj P &lt; 0.001</a:t>
            </a:r>
          </a:p>
        </p:txBody>
      </p:sp>
    </p:spTree>
    <p:extLst>
      <p:ext uri="{BB962C8B-B14F-4D97-AF65-F5344CB8AC3E}">
        <p14:creationId xmlns:p14="http://schemas.microsoft.com/office/powerpoint/2010/main" val="119118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F70D2-FC82-4820-B22F-E3E84494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148E20-7328-4BBC-980F-1E9137F5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84" y="355007"/>
            <a:ext cx="8031785" cy="1578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5AA98-BE03-471D-AABA-6F4381340B39}"/>
              </a:ext>
            </a:extLst>
          </p:cNvPr>
          <p:cNvSpPr txBox="1"/>
          <p:nvPr/>
        </p:nvSpPr>
        <p:spPr>
          <a:xfrm>
            <a:off x="2019719" y="3878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ACA25-3E2F-4C69-B8DE-3FD032B3DA6B}"/>
              </a:ext>
            </a:extLst>
          </p:cNvPr>
          <p:cNvSpPr txBox="1"/>
          <p:nvPr/>
        </p:nvSpPr>
        <p:spPr>
          <a:xfrm>
            <a:off x="1259101" y="2761424"/>
            <a:ext cx="96737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u="sng" dirty="0">
                <a:latin typeface="Gill Sans Nova" panose="020B0602020104020203" pitchFamily="34" charset="0"/>
              </a:rPr>
              <a:t>Goal:</a:t>
            </a:r>
            <a:r>
              <a:rPr lang="en-US" sz="2600" dirty="0">
                <a:latin typeface="Gill Sans Nova" panose="020B0602020104020203" pitchFamily="34" charset="0"/>
              </a:rPr>
              <a:t>     Determine if stevia alters gut microbiota and induces glucose</a:t>
            </a:r>
            <a:br>
              <a:rPr lang="en-US" sz="2600" dirty="0">
                <a:latin typeface="Gill Sans Nova" panose="020B0602020104020203" pitchFamily="34" charset="0"/>
              </a:rPr>
            </a:br>
            <a:r>
              <a:rPr lang="en-US" sz="2600" dirty="0">
                <a:latin typeface="Gill Sans Nova" panose="020B0602020104020203" pitchFamily="34" charset="0"/>
              </a:rPr>
              <a:t> 	   intolerance</a:t>
            </a:r>
          </a:p>
          <a:p>
            <a:endParaRPr lang="en-US" sz="2600" dirty="0">
              <a:latin typeface="Gill Sans Nova" panose="020B06020201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B62CD-03A0-48AD-B8C2-C0697C69A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59" y="1974363"/>
            <a:ext cx="4460132" cy="3021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450EDB-D7F9-4E5A-A7CF-CC153B51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1" y="355007"/>
            <a:ext cx="2481402" cy="1215638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Gill Sans Nova" panose="020B0602020104020203" pitchFamily="34" charset="0"/>
              </a:rPr>
              <a:t>Aim 1</a:t>
            </a:r>
            <a:endParaRPr lang="en-US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1431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90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58E13F1-6699-404B-A868-C11700E3D273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Exo-</a:t>
            </a:r>
            <a:r>
              <a:rPr lang="en-US" dirty="0" err="1">
                <a:latin typeface="Gill Sans Nova" panose="020B0602020104020203" pitchFamily="34" charset="0"/>
              </a:rPr>
              <a:t>inulinase</a:t>
            </a:r>
            <a:r>
              <a:rPr lang="en-US" dirty="0">
                <a:latin typeface="Gill Sans Nova" panose="020B0602020104020203" pitchFamily="34" charset="0"/>
              </a:rPr>
              <a:t> gene species-level classification</a:t>
            </a:r>
            <a:endParaRPr lang="en-US" dirty="0">
              <a:latin typeface="+mn-lt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F794AE8-9BF5-49DD-BCC8-1A57B40D3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4" y="1911856"/>
            <a:ext cx="11236781" cy="3744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1C10C4-E91C-4EAC-AAA3-B55E451204FE}"/>
              </a:ext>
            </a:extLst>
          </p:cNvPr>
          <p:cNvSpPr txBox="1"/>
          <p:nvPr/>
        </p:nvSpPr>
        <p:spPr>
          <a:xfrm>
            <a:off x="1072290" y="5425031"/>
            <a:ext cx="9314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Nova" panose="020B0602020104020203" pitchFamily="34" charset="0"/>
              </a:rPr>
              <a:t>Wilcoxon adj P = 0.05						                     Wilcoxon adj P = 0.05</a:t>
            </a:r>
          </a:p>
          <a:p>
            <a:r>
              <a:rPr lang="en-US" sz="1400" dirty="0">
                <a:latin typeface="Gill Sans Nova" panose="020B0602020104020203" pitchFamily="34" charset="0"/>
              </a:rPr>
              <a:t>Power = 0.92 							                Power = 0.82</a:t>
            </a:r>
          </a:p>
        </p:txBody>
      </p:sp>
    </p:spTree>
    <p:extLst>
      <p:ext uri="{BB962C8B-B14F-4D97-AF65-F5344CB8AC3E}">
        <p14:creationId xmlns:p14="http://schemas.microsoft.com/office/powerpoint/2010/main" val="2830185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91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58E13F1-6699-404B-A868-C11700E3D273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Nova" panose="020B0602020104020203" pitchFamily="34" charset="0"/>
              </a:rPr>
              <a:t>Exo-</a:t>
            </a:r>
            <a:r>
              <a:rPr lang="en-US" dirty="0" err="1">
                <a:latin typeface="Gill Sans Nova" panose="020B0602020104020203" pitchFamily="34" charset="0"/>
              </a:rPr>
              <a:t>inulinase</a:t>
            </a:r>
            <a:r>
              <a:rPr lang="en-US" dirty="0">
                <a:latin typeface="Gill Sans Nova" panose="020B0602020104020203" pitchFamily="34" charset="0"/>
              </a:rPr>
              <a:t> gene bacterial species-level classification</a:t>
            </a:r>
            <a:endParaRPr lang="en-US" dirty="0">
              <a:latin typeface="+mn-lt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370E05-1669-460C-AD1F-8F6F66C4A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4" y="2078746"/>
            <a:ext cx="11082921" cy="35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0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4C9D697-2D9E-43BC-8082-B1A54CE89106}"/>
              </a:ext>
            </a:extLst>
          </p:cNvPr>
          <p:cNvGrpSpPr/>
          <p:nvPr/>
        </p:nvGrpSpPr>
        <p:grpSpPr>
          <a:xfrm>
            <a:off x="10654765" y="2076184"/>
            <a:ext cx="1046339" cy="1281858"/>
            <a:chOff x="10919460" y="2147142"/>
            <a:chExt cx="1046339" cy="128185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20327-503B-4F8C-AD8A-72364901B2DB}"/>
                </a:ext>
              </a:extLst>
            </p:cNvPr>
            <p:cNvSpPr/>
            <p:nvPr/>
          </p:nvSpPr>
          <p:spPr>
            <a:xfrm>
              <a:off x="10919460" y="2286000"/>
              <a:ext cx="1046339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06FBF-38F4-41BA-A1DA-316715EEF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7120" b="10691"/>
            <a:stretch/>
          </p:blipFill>
          <p:spPr>
            <a:xfrm>
              <a:off x="10970704" y="2638980"/>
              <a:ext cx="184598" cy="2142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8B0A6A-27B9-497E-9DED-9B086EF77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76" r="71469" b="15952"/>
            <a:stretch/>
          </p:blipFill>
          <p:spPr>
            <a:xfrm>
              <a:off x="10962271" y="2237007"/>
              <a:ext cx="270021" cy="1787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72F06C-A426-4BEF-9DAB-D4109337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305" b="22867"/>
            <a:stretch/>
          </p:blipFill>
          <p:spPr>
            <a:xfrm>
              <a:off x="10953777" y="2393074"/>
              <a:ext cx="270021" cy="21421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263605-7315-4F18-B9FB-25248151C891}"/>
                </a:ext>
              </a:extLst>
            </p:cNvPr>
            <p:cNvSpPr txBox="1"/>
            <p:nvPr/>
          </p:nvSpPr>
          <p:spPr>
            <a:xfrm>
              <a:off x="11096407" y="2147142"/>
              <a:ext cx="79861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Summer</a:t>
              </a:r>
            </a:p>
            <a:p>
              <a:r>
                <a:rPr lang="en-US" sz="1400" dirty="0"/>
                <a:t>Winter</a:t>
              </a:r>
            </a:p>
            <a:p>
              <a:r>
                <a:rPr lang="en-US" sz="1400" dirty="0"/>
                <a:t>Spring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5F8540F-F3A9-48DD-A533-896CAA12450A}"/>
              </a:ext>
            </a:extLst>
          </p:cNvPr>
          <p:cNvSpPr/>
          <p:nvPr/>
        </p:nvSpPr>
        <p:spPr>
          <a:xfrm>
            <a:off x="10496877" y="1925391"/>
            <a:ext cx="1046339" cy="997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E06410-C35F-416C-82FB-636779F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92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B48669-C995-4485-ADEF-A8D738247EB7}"/>
              </a:ext>
            </a:extLst>
          </p:cNvPr>
          <p:cNvSpPr/>
          <p:nvPr/>
        </p:nvSpPr>
        <p:spPr>
          <a:xfrm>
            <a:off x="595925" y="936452"/>
            <a:ext cx="476365" cy="345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8646C9-E810-4BFC-A172-46BF47F162BA}"/>
              </a:ext>
            </a:extLst>
          </p:cNvPr>
          <p:cNvSpPr txBox="1">
            <a:spLocks/>
          </p:cNvSpPr>
          <p:nvPr/>
        </p:nvSpPr>
        <p:spPr>
          <a:xfrm>
            <a:off x="0" y="2828"/>
            <a:ext cx="12192000" cy="1102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latin typeface="Gill Sans Nova" panose="020B0602020104020203" pitchFamily="34" charset="0"/>
              </a:rPr>
              <a:t>Exo-</a:t>
            </a:r>
            <a:r>
              <a:rPr lang="en-US" sz="4100" dirty="0" err="1">
                <a:latin typeface="Gill Sans Nova" panose="020B0602020104020203" pitchFamily="34" charset="0"/>
              </a:rPr>
              <a:t>inulinase</a:t>
            </a:r>
            <a:r>
              <a:rPr lang="en-US" sz="4100" dirty="0">
                <a:latin typeface="Gill Sans Nova" panose="020B0602020104020203" pitchFamily="34" charset="0"/>
              </a:rPr>
              <a:t> gene fungal species-level classification</a:t>
            </a:r>
            <a:endParaRPr lang="en-US" sz="4100" dirty="0">
              <a:latin typeface="+mn-lt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7A2EFC-E38D-46C1-B8AE-83B768017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59" y="1487316"/>
            <a:ext cx="9649837" cy="44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70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49CBF4-29A6-478B-8C4A-7036F8C0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F1180-D9DF-45D1-9FEF-A15BDD3E5C20}" type="slidenum">
              <a:rPr lang="en-US" smtClean="0"/>
              <a:t>93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E63EF3-DB0D-4FFA-A220-0E6CC8928607}"/>
              </a:ext>
            </a:extLst>
          </p:cNvPr>
          <p:cNvGrpSpPr/>
          <p:nvPr/>
        </p:nvGrpSpPr>
        <p:grpSpPr>
          <a:xfrm>
            <a:off x="216203" y="667470"/>
            <a:ext cx="11938576" cy="3620628"/>
            <a:chOff x="216203" y="667470"/>
            <a:chExt cx="11938576" cy="36206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04B676-FBF6-4ACA-B3E0-514A1F939695}"/>
                </a:ext>
              </a:extLst>
            </p:cNvPr>
            <p:cNvGrpSpPr/>
            <p:nvPr/>
          </p:nvGrpSpPr>
          <p:grpSpPr>
            <a:xfrm>
              <a:off x="253170" y="1241550"/>
              <a:ext cx="11901609" cy="3046548"/>
              <a:chOff x="253170" y="1241550"/>
              <a:chExt cx="11901609" cy="3046548"/>
            </a:xfrm>
          </p:grpSpPr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D68D5D8B-2D7F-4748-95DD-CD30BF4272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378"/>
              <a:stretch/>
            </p:blipFill>
            <p:spPr>
              <a:xfrm>
                <a:off x="10981620" y="1241550"/>
                <a:ext cx="1173159" cy="3046548"/>
              </a:xfrm>
              <a:prstGeom prst="rect">
                <a:avLst/>
              </a:prstGeom>
            </p:spPr>
          </p:pic>
          <p:pic>
            <p:nvPicPr>
              <p:cNvPr id="6" name="Picture 5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59CD87D-8DFA-4E62-99A5-C4006B884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170" y="1263331"/>
                <a:ext cx="10728450" cy="3002985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6DD020C1-1187-4AF2-97C6-82AB9EBAE186}"/>
                </a:ext>
              </a:extLst>
            </p:cNvPr>
            <p:cNvSpPr txBox="1">
              <a:spLocks/>
            </p:cNvSpPr>
            <p:nvPr/>
          </p:nvSpPr>
          <p:spPr>
            <a:xfrm>
              <a:off x="216203" y="667470"/>
              <a:ext cx="9842938" cy="95285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600" dirty="0">
                  <a:latin typeface="Gill Sans Nova" panose="020B0602020104020203" pitchFamily="34" charset="0"/>
                </a:rPr>
                <a:t>		              </a:t>
              </a: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sz="1600" dirty="0">
                  <a:latin typeface="Gill Sans Nova" panose="020B0602020104020203" pitchFamily="34" charset="0"/>
                </a:rPr>
                <a:t>		             </a:t>
              </a: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600" dirty="0">
                  <a:latin typeface="Gill Sans Nova" panose="020B0602020104020203" pitchFamily="34" charset="0"/>
                </a:rPr>
                <a:t>		            </a:t>
              </a: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6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27163</TotalTime>
  <Words>5492</Words>
  <Application>Microsoft Office PowerPoint</Application>
  <PresentationFormat>Widescreen</PresentationFormat>
  <Paragraphs>1789</Paragraphs>
  <Slides>93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Light</vt:lpstr>
      <vt:lpstr>Gill Sans Nova</vt:lpstr>
      <vt:lpstr>Selawik Semibold</vt:lpstr>
      <vt:lpstr>Times New Roman</vt:lpstr>
      <vt:lpstr>verdana</vt:lpstr>
      <vt:lpstr>Office Theme</vt:lpstr>
      <vt:lpstr>Prospectus Committee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1</vt:lpstr>
      <vt:lpstr>Aim 1</vt:lpstr>
      <vt:lpstr>Aim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Aim 3</vt:lpstr>
      <vt:lpstr>Aim 3</vt:lpstr>
      <vt:lpstr>Aim 3</vt:lpstr>
      <vt:lpstr>Aim 3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Aim 3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Edna Chiang</dc:creator>
  <cp:lastModifiedBy>Edna Chiang</cp:lastModifiedBy>
  <cp:revision>89</cp:revision>
  <dcterms:created xsi:type="dcterms:W3CDTF">2019-08-27T18:37:29Z</dcterms:created>
  <dcterms:modified xsi:type="dcterms:W3CDTF">2022-04-10T04:08:40Z</dcterms:modified>
</cp:coreProperties>
</file>